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 id="2147483694" r:id="rId4"/>
    <p:sldMasterId id="2147483705" r:id="rId5"/>
    <p:sldMasterId id="2147483722" r:id="rId6"/>
    <p:sldMasterId id="2147483737" r:id="rId7"/>
    <p:sldMasterId id="2147483745" r:id="rId8"/>
  </p:sldMasterIdLst>
  <p:notesMasterIdLst>
    <p:notesMasterId r:id="rId61"/>
  </p:notesMasterIdLst>
  <p:sldIdLst>
    <p:sldId id="275" r:id="rId9"/>
    <p:sldId id="276" r:id="rId10"/>
    <p:sldId id="279" r:id="rId11"/>
    <p:sldId id="277" r:id="rId12"/>
    <p:sldId id="278" r:id="rId13"/>
    <p:sldId id="280" r:id="rId14"/>
    <p:sldId id="290" r:id="rId15"/>
    <p:sldId id="281" r:id="rId16"/>
    <p:sldId id="282" r:id="rId17"/>
    <p:sldId id="283" r:id="rId18"/>
    <p:sldId id="284" r:id="rId19"/>
    <p:sldId id="285" r:id="rId20"/>
    <p:sldId id="286" r:id="rId21"/>
    <p:sldId id="287" r:id="rId22"/>
    <p:sldId id="292" r:id="rId23"/>
    <p:sldId id="293"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291" r:id="rId37"/>
    <p:sldId id="294" r:id="rId38"/>
    <p:sldId id="295" r:id="rId39"/>
    <p:sldId id="297" r:id="rId40"/>
    <p:sldId id="257" r:id="rId41"/>
    <p:sldId id="258" r:id="rId42"/>
    <p:sldId id="259" r:id="rId43"/>
    <p:sldId id="296"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8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6354598177299E-2"/>
          <c:y val="6.358381502890173E-2"/>
          <c:w val="0.89975144987572486"/>
          <c:h val="0.80154142581888244"/>
        </c:manualLayout>
      </c:layout>
      <c:lineChart>
        <c:grouping val="standard"/>
        <c:varyColors val="0"/>
        <c:ser>
          <c:idx val="0"/>
          <c:order val="0"/>
          <c:tx>
            <c:strRef>
              <c:f>Sheet1!$A$2</c:f>
              <c:strCache>
                <c:ptCount val="1"/>
                <c:pt idx="0">
                  <c:v>Estimated</c:v>
                </c:pt>
              </c:strCache>
            </c:strRef>
          </c:tx>
          <c:spPr>
            <a:ln w="38299">
              <a:solidFill>
                <a:srgbClr val="FFFF00"/>
              </a:solidFill>
              <a:prstDash val="solid"/>
            </a:ln>
          </c:spPr>
          <c:marker>
            <c:symbol val="diamond"/>
            <c:size val="9"/>
            <c:spPr>
              <a:solidFill>
                <a:srgbClr val="FFFF00"/>
              </a:solidFill>
              <a:ln>
                <a:solidFill>
                  <a:srgbClr val="FFFF00"/>
                </a:solidFill>
                <a:prstDash val="solid"/>
              </a:ln>
            </c:spPr>
          </c:marker>
          <c:cat>
            <c:numRef>
              <c:f>Sheet1!$B$1:$AC$1</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Sheet1!$B$2:$AC$2</c:f>
              <c:numCache>
                <c:formatCode>General</c:formatCode>
                <c:ptCount val="28"/>
                <c:pt idx="0">
                  <c:v>387</c:v>
                </c:pt>
                <c:pt idx="1">
                  <c:v>323</c:v>
                </c:pt>
                <c:pt idx="2">
                  <c:v>394</c:v>
                </c:pt>
                <c:pt idx="3">
                  <c:v>345</c:v>
                </c:pt>
                <c:pt idx="4">
                  <c:v>261</c:v>
                </c:pt>
                <c:pt idx="5">
                  <c:v>233</c:v>
                </c:pt>
                <c:pt idx="6">
                  <c:v>134</c:v>
                </c:pt>
                <c:pt idx="7">
                  <c:v>137</c:v>
                </c:pt>
                <c:pt idx="8">
                  <c:v>76</c:v>
                </c:pt>
                <c:pt idx="9">
                  <c:v>73</c:v>
                </c:pt>
                <c:pt idx="10">
                  <c:v>60</c:v>
                </c:pt>
                <c:pt idx="11">
                  <c:v>33</c:v>
                </c:pt>
                <c:pt idx="12">
                  <c:v>18</c:v>
                </c:pt>
                <c:pt idx="13">
                  <c:v>10</c:v>
                </c:pt>
                <c:pt idx="14">
                  <c:v>10</c:v>
                </c:pt>
                <c:pt idx="15">
                  <c:v>0.71899999999999997</c:v>
                </c:pt>
                <c:pt idx="16">
                  <c:v>0.48299999999999998</c:v>
                </c:pt>
                <c:pt idx="17">
                  <c:v>1.9179999999999999</c:v>
                </c:pt>
                <c:pt idx="18">
                  <c:v>0.78400000000000003</c:v>
                </c:pt>
                <c:pt idx="19">
                  <c:v>1.2549999999999999</c:v>
                </c:pt>
                <c:pt idx="20">
                  <c:v>1.9790000000000001</c:v>
                </c:pt>
                <c:pt idx="21">
                  <c:v>1.9970000000000001</c:v>
                </c:pt>
                <c:pt idx="22">
                  <c:v>1.3149999999999999</c:v>
                </c:pt>
                <c:pt idx="23">
                  <c:v>1.651</c:v>
                </c:pt>
                <c:pt idx="24">
                  <c:v>1.6040000000000001</c:v>
                </c:pt>
                <c:pt idx="25">
                  <c:v>1.3520000000000001</c:v>
                </c:pt>
                <c:pt idx="26">
                  <c:v>0.65</c:v>
                </c:pt>
                <c:pt idx="27">
                  <c:v>0.22</c:v>
                </c:pt>
              </c:numCache>
            </c:numRef>
          </c:val>
          <c:smooth val="1"/>
        </c:ser>
        <c:dLbls>
          <c:showLegendKey val="0"/>
          <c:showVal val="0"/>
          <c:showCatName val="0"/>
          <c:showSerName val="0"/>
          <c:showPercent val="0"/>
          <c:showBubbleSize val="0"/>
        </c:dLbls>
        <c:marker val="1"/>
        <c:smooth val="0"/>
        <c:axId val="42545152"/>
        <c:axId val="42547072"/>
      </c:lineChart>
      <c:catAx>
        <c:axId val="42545152"/>
        <c:scaling>
          <c:orientation val="minMax"/>
        </c:scaling>
        <c:delete val="0"/>
        <c:axPos val="b"/>
        <c:numFmt formatCode="General" sourceLinked="1"/>
        <c:majorTickMark val="out"/>
        <c:minorTickMark val="none"/>
        <c:tickLblPos val="nextTo"/>
        <c:spPr>
          <a:ln w="12766">
            <a:solidFill>
              <a:srgbClr val="FFFFFF"/>
            </a:solidFill>
            <a:prstDash val="solid"/>
          </a:ln>
        </c:spPr>
        <c:txPr>
          <a:bodyPr rot="-5400000" vert="horz"/>
          <a:lstStyle/>
          <a:p>
            <a:pPr>
              <a:defRPr sz="1357" b="1" i="0" u="none" strike="noStrike" baseline="0">
                <a:solidFill>
                  <a:srgbClr val="FFFFFF"/>
                </a:solidFill>
                <a:latin typeface="Arial Narrow"/>
                <a:ea typeface="Arial Narrow"/>
                <a:cs typeface="Arial Narrow"/>
              </a:defRPr>
            </a:pPr>
            <a:endParaRPr lang="en-US"/>
          </a:p>
        </c:txPr>
        <c:crossAx val="42547072"/>
        <c:crossesAt val="0"/>
        <c:auto val="1"/>
        <c:lblAlgn val="ctr"/>
        <c:lblOffset val="100"/>
        <c:tickLblSkip val="1"/>
        <c:tickMarkSkip val="1"/>
        <c:noMultiLvlLbl val="0"/>
      </c:catAx>
      <c:valAx>
        <c:axId val="42547072"/>
        <c:scaling>
          <c:orientation val="minMax"/>
          <c:max val="400"/>
          <c:min val="0"/>
        </c:scaling>
        <c:delete val="0"/>
        <c:axPos val="l"/>
        <c:title>
          <c:tx>
            <c:rich>
              <a:bodyPr/>
              <a:lstStyle/>
              <a:p>
                <a:pPr>
                  <a:defRPr sz="1734" b="1" i="0" u="none" strike="noStrike" baseline="0">
                    <a:solidFill>
                      <a:srgbClr val="FFFFFF"/>
                    </a:solidFill>
                    <a:latin typeface="Arial Narrow"/>
                    <a:ea typeface="Arial Narrow"/>
                    <a:cs typeface="Arial Narrow"/>
                  </a:defRPr>
                </a:pPr>
                <a:r>
                  <a:rPr lang="en-GB"/>
                  <a:t>Polio cases (thousands)</a:t>
                </a:r>
              </a:p>
            </c:rich>
          </c:tx>
          <c:layout>
            <c:manualLayout>
              <c:xMode val="edge"/>
              <c:yMode val="edge"/>
              <c:x val="9.9420049710024858E-3"/>
              <c:y val="0.18882466281310209"/>
            </c:manualLayout>
          </c:layout>
          <c:overlay val="0"/>
          <c:spPr>
            <a:noFill/>
            <a:ln w="25533">
              <a:noFill/>
            </a:ln>
          </c:spPr>
        </c:title>
        <c:numFmt formatCode="0" sourceLinked="0"/>
        <c:majorTickMark val="out"/>
        <c:minorTickMark val="none"/>
        <c:tickLblPos val="nextTo"/>
        <c:spPr>
          <a:ln w="12766">
            <a:solidFill>
              <a:srgbClr val="FFFFFF"/>
            </a:solidFill>
            <a:prstDash val="solid"/>
          </a:ln>
        </c:spPr>
        <c:txPr>
          <a:bodyPr rot="0" vert="horz"/>
          <a:lstStyle/>
          <a:p>
            <a:pPr>
              <a:defRPr sz="1357" b="1" i="0" u="none" strike="noStrike" baseline="0">
                <a:solidFill>
                  <a:srgbClr val="FFFFFF"/>
                </a:solidFill>
                <a:latin typeface="Arial Narrow"/>
                <a:ea typeface="Arial Narrow"/>
                <a:cs typeface="Arial Narrow"/>
              </a:defRPr>
            </a:pPr>
            <a:endParaRPr lang="en-US"/>
          </a:p>
        </c:txPr>
        <c:crossAx val="42545152"/>
        <c:crosses val="autoZero"/>
        <c:crossBetween val="between"/>
        <c:majorUnit val="100"/>
        <c:minorUnit val="0.84000740856616096"/>
      </c:valAx>
      <c:spPr>
        <a:noFill/>
        <a:ln w="25533">
          <a:noFill/>
        </a:ln>
      </c:spPr>
    </c:plotArea>
    <c:plotVisOnly val="1"/>
    <c:dispBlanksAs val="gap"/>
    <c:showDLblsOverMax val="0"/>
  </c:chart>
  <c:spPr>
    <a:noFill/>
    <a:ln>
      <a:noFill/>
    </a:ln>
  </c:spPr>
  <c:txPr>
    <a:bodyPr/>
    <a:lstStyle/>
    <a:p>
      <a:pPr>
        <a:defRPr sz="173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52380952380956E-2"/>
          <c:y val="5.2631578947368418E-2"/>
          <c:w val="0.90476190476190477"/>
          <c:h val="0.87320574162679421"/>
        </c:manualLayout>
      </c:layout>
      <c:barChart>
        <c:barDir val="col"/>
        <c:grouping val="stacked"/>
        <c:varyColors val="0"/>
        <c:ser>
          <c:idx val="0"/>
          <c:order val="0"/>
          <c:tx>
            <c:strRef>
              <c:f>Sheet1!$A$2</c:f>
              <c:strCache>
                <c:ptCount val="1"/>
                <c:pt idx="0">
                  <c:v>P1</c:v>
                </c:pt>
              </c:strCache>
            </c:strRef>
          </c:tx>
          <c:spPr>
            <a:solidFill>
              <a:srgbClr val="FF0000"/>
            </a:solidFill>
            <a:ln w="17002">
              <a:solidFill>
                <a:schemeClr val="tx1"/>
              </a:solidFill>
              <a:prstDash val="solid"/>
            </a:ln>
          </c:spPr>
          <c:invertIfNegative val="0"/>
          <c:dLbls>
            <c:delete val="1"/>
          </c:dLbls>
          <c:cat>
            <c:strRef>
              <c:f>Sheet1!$B$1:$S$1</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Sheet1!$B$2:$S$2</c:f>
              <c:numCache>
                <c:formatCode>General</c:formatCode>
                <c:ptCount val="18"/>
                <c:pt idx="0">
                  <c:v>1735</c:v>
                </c:pt>
                <c:pt idx="1">
                  <c:v>397</c:v>
                </c:pt>
                <c:pt idx="2">
                  <c:v>139</c:v>
                </c:pt>
                <c:pt idx="3">
                  <c:v>212</c:v>
                </c:pt>
                <c:pt idx="4">
                  <c:v>1487</c:v>
                </c:pt>
                <c:pt idx="5">
                  <c:v>203</c:v>
                </c:pt>
                <c:pt idx="6">
                  <c:v>127</c:v>
                </c:pt>
                <c:pt idx="7">
                  <c:v>62</c:v>
                </c:pt>
                <c:pt idx="8">
                  <c:v>648</c:v>
                </c:pt>
                <c:pt idx="9">
                  <c:v>83</c:v>
                </c:pt>
                <c:pt idx="10">
                  <c:v>75</c:v>
                </c:pt>
                <c:pt idx="11">
                  <c:v>80</c:v>
                </c:pt>
                <c:pt idx="12">
                  <c:v>18</c:v>
                </c:pt>
                <c:pt idx="13">
                  <c:v>1</c:v>
                </c:pt>
                <c:pt idx="14">
                  <c:v>0</c:v>
                </c:pt>
                <c:pt idx="15">
                  <c:v>0</c:v>
                </c:pt>
                <c:pt idx="16">
                  <c:v>0</c:v>
                </c:pt>
                <c:pt idx="17">
                  <c:v>0</c:v>
                </c:pt>
              </c:numCache>
            </c:numRef>
          </c:val>
        </c:ser>
        <c:ser>
          <c:idx val="3"/>
          <c:order val="1"/>
          <c:tx>
            <c:strRef>
              <c:f>Sheet1!$A$3</c:f>
              <c:strCache>
                <c:ptCount val="1"/>
                <c:pt idx="0">
                  <c:v>P2</c:v>
                </c:pt>
              </c:strCache>
            </c:strRef>
          </c:tx>
          <c:spPr>
            <a:solidFill>
              <a:srgbClr val="00FF00"/>
            </a:solidFill>
            <a:ln w="17002">
              <a:solidFill>
                <a:schemeClr val="tx1"/>
              </a:solidFill>
              <a:prstDash val="solid"/>
            </a:ln>
          </c:spPr>
          <c:invertIfNegative val="0"/>
          <c:dLbls>
            <c:delete val="1"/>
          </c:dLbls>
          <c:cat>
            <c:strRef>
              <c:f>Sheet1!$B$1:$S$1</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Sheet1!$B$3:$S$3</c:f>
              <c:numCache>
                <c:formatCode>General</c:formatCode>
                <c:ptCount val="18"/>
                <c:pt idx="0">
                  <c:v>83</c:v>
                </c:pt>
                <c:pt idx="1">
                  <c:v>11</c:v>
                </c:pt>
              </c:numCache>
            </c:numRef>
          </c:val>
        </c:ser>
        <c:ser>
          <c:idx val="1"/>
          <c:order val="2"/>
          <c:tx>
            <c:strRef>
              <c:f>Sheet1!$A$4</c:f>
              <c:strCache>
                <c:ptCount val="1"/>
                <c:pt idx="0">
                  <c:v>P3</c:v>
                </c:pt>
              </c:strCache>
            </c:strRef>
          </c:tx>
          <c:spPr>
            <a:solidFill>
              <a:srgbClr val="0000FF"/>
            </a:solidFill>
            <a:ln w="17002">
              <a:solidFill>
                <a:schemeClr val="tx1"/>
              </a:solidFill>
              <a:prstDash val="solid"/>
            </a:ln>
          </c:spPr>
          <c:invertIfNegative val="0"/>
          <c:dLbls>
            <c:delete val="1"/>
          </c:dLbls>
          <c:cat>
            <c:strRef>
              <c:f>Sheet1!$B$1:$S$1</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Sheet1!$B$4:$S$4</c:f>
              <c:numCache>
                <c:formatCode>General</c:formatCode>
                <c:ptCount val="18"/>
                <c:pt idx="0">
                  <c:v>190</c:v>
                </c:pt>
                <c:pt idx="1">
                  <c:v>730</c:v>
                </c:pt>
                <c:pt idx="2">
                  <c:v>127</c:v>
                </c:pt>
                <c:pt idx="3">
                  <c:v>59</c:v>
                </c:pt>
                <c:pt idx="4">
                  <c:v>116</c:v>
                </c:pt>
                <c:pt idx="5">
                  <c:v>22</c:v>
                </c:pt>
                <c:pt idx="6">
                  <c:v>7</c:v>
                </c:pt>
                <c:pt idx="7">
                  <c:v>4</c:v>
                </c:pt>
                <c:pt idx="8">
                  <c:v>28</c:v>
                </c:pt>
                <c:pt idx="9">
                  <c:v>794</c:v>
                </c:pt>
                <c:pt idx="10">
                  <c:v>484</c:v>
                </c:pt>
                <c:pt idx="11">
                  <c:v>662</c:v>
                </c:pt>
                <c:pt idx="12">
                  <c:v>24</c:v>
                </c:pt>
                <c:pt idx="13">
                  <c:v>0</c:v>
                </c:pt>
                <c:pt idx="14">
                  <c:v>0</c:v>
                </c:pt>
                <c:pt idx="15">
                  <c:v>0</c:v>
                </c:pt>
                <c:pt idx="16">
                  <c:v>0</c:v>
                </c:pt>
                <c:pt idx="17">
                  <c:v>0</c:v>
                </c:pt>
              </c:numCache>
            </c:numRef>
          </c:val>
        </c:ser>
        <c:ser>
          <c:idx val="2"/>
          <c:order val="3"/>
          <c:tx>
            <c:strRef>
              <c:f>Sheet1!$A$5</c:f>
              <c:strCache>
                <c:ptCount val="1"/>
                <c:pt idx="0">
                  <c:v>Total</c:v>
                </c:pt>
              </c:strCache>
            </c:strRef>
          </c:tx>
          <c:spPr>
            <a:noFill/>
            <a:ln w="34005">
              <a:noFill/>
            </a:ln>
          </c:spPr>
          <c:invertIfNegative val="0"/>
          <c:dLbls>
            <c:dLbl>
              <c:idx val="1"/>
              <c:layout>
                <c:manualLayout>
                  <c:x val="2.0110397498459397E-3"/>
                  <c:y val="0.20280604092520393"/>
                </c:manualLayout>
              </c:layout>
              <c:tx>
                <c:rich>
                  <a:bodyPr/>
                  <a:lstStyle/>
                  <a:p>
                    <a:pPr>
                      <a:defRPr sz="1339" b="1" i="0" u="none" strike="noStrike" baseline="0">
                        <a:solidFill>
                          <a:schemeClr val="tx1"/>
                        </a:solidFill>
                        <a:latin typeface="Arial Narrow" panose="020B0606020202030204" pitchFamily="34" charset="0"/>
                        <a:ea typeface="Arial"/>
                        <a:cs typeface="Arial"/>
                      </a:defRPr>
                    </a:pPr>
                    <a:r>
                      <a:rPr lang="en-US">
                        <a:latin typeface="Arial Narrow" panose="020B0606020202030204" pitchFamily="34" charset="0"/>
                      </a:rPr>
                      <a:t>1126</a:t>
                    </a:r>
                    <a:endParaRPr lang="en-US"/>
                  </a:p>
                </c:rich>
              </c:tx>
              <c:spPr>
                <a:noFill/>
                <a:ln w="34005">
                  <a:noFill/>
                </a:ln>
              </c:spPr>
              <c:dLblPos val="ct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9.6536026034043385E-4"/>
                  <c:y val="2.48468449280466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510649556678084E-3"/>
                  <c:y val="2.754959710646226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2201062577960315E-4"/>
                  <c:y val="1.622877994087891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234689201168998E-3"/>
                  <c:y val="1.4028026530350015E-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9989974340587426E-4"/>
                  <c:y val="-1.356437815527582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5526428616643787E-3"/>
                  <c:y val="0.1133151861349262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0235192329576624E-3"/>
                  <c:y val="0.154326844525639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943956042509465E-3"/>
                  <c:y val="8.10101733888568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220296117572401E-4"/>
                  <c:y val="0.1255647032554946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5829720116673935E-4"/>
                  <c:y val="-2.374896494426781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6926171850661247E-3"/>
                  <c:y val="-2.779043174600341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163613168018627E-3"/>
                  <c:y val="-2.841414378717625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6.3448953931202203E-4"/>
                  <c:y val="-2.841414378717625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4819356766962756E-3"/>
                  <c:y val="-2.841414378717625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7508454565018641E-3"/>
                  <c:y val="-3.080648828478397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w="34005">
                <a:noFill/>
              </a:ln>
            </c:spPr>
            <c:txPr>
              <a:bodyPr/>
              <a:lstStyle/>
              <a:p>
                <a:pPr>
                  <a:defRPr sz="1339" b="1" i="0" u="none" strike="noStrike" baseline="0">
                    <a:solidFill>
                      <a:schemeClr val="tx1"/>
                    </a:solidFill>
                    <a:latin typeface="Arial Narrow" panose="020B0606020202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Sheet1!$B$5:$S$5</c:f>
              <c:numCache>
                <c:formatCode>General</c:formatCode>
                <c:ptCount val="18"/>
                <c:pt idx="0">
                  <c:v>1934</c:v>
                </c:pt>
                <c:pt idx="1">
                  <c:v>1126</c:v>
                </c:pt>
                <c:pt idx="2">
                  <c:v>265</c:v>
                </c:pt>
                <c:pt idx="3">
                  <c:v>268</c:v>
                </c:pt>
                <c:pt idx="4">
                  <c:v>1600</c:v>
                </c:pt>
                <c:pt idx="5">
                  <c:v>225</c:v>
                </c:pt>
                <c:pt idx="6">
                  <c:v>134</c:v>
                </c:pt>
                <c:pt idx="7">
                  <c:v>66</c:v>
                </c:pt>
                <c:pt idx="8">
                  <c:v>676</c:v>
                </c:pt>
                <c:pt idx="9">
                  <c:v>874</c:v>
                </c:pt>
                <c:pt idx="10">
                  <c:v>559</c:v>
                </c:pt>
                <c:pt idx="11">
                  <c:v>741</c:v>
                </c:pt>
                <c:pt idx="12">
                  <c:v>42</c:v>
                </c:pt>
                <c:pt idx="13">
                  <c:v>1</c:v>
                </c:pt>
                <c:pt idx="14">
                  <c:v>0</c:v>
                </c:pt>
                <c:pt idx="15">
                  <c:v>0</c:v>
                </c:pt>
                <c:pt idx="16">
                  <c:v>0</c:v>
                </c:pt>
                <c:pt idx="17">
                  <c:v>0</c:v>
                </c:pt>
              </c:numCache>
            </c:numRef>
          </c:val>
        </c:ser>
        <c:dLbls>
          <c:showLegendKey val="0"/>
          <c:showVal val="1"/>
          <c:showCatName val="0"/>
          <c:showSerName val="0"/>
          <c:showPercent val="0"/>
          <c:showBubbleSize val="0"/>
        </c:dLbls>
        <c:gapWidth val="70"/>
        <c:overlap val="100"/>
        <c:axId val="142842112"/>
        <c:axId val="134922624"/>
      </c:barChart>
      <c:catAx>
        <c:axId val="142842112"/>
        <c:scaling>
          <c:orientation val="minMax"/>
        </c:scaling>
        <c:delete val="0"/>
        <c:axPos val="b"/>
        <c:numFmt formatCode="General" sourceLinked="1"/>
        <c:majorTickMark val="out"/>
        <c:minorTickMark val="none"/>
        <c:tickLblPos val="nextTo"/>
        <c:spPr>
          <a:ln w="4251">
            <a:solidFill>
              <a:schemeClr val="tx1"/>
            </a:solidFill>
            <a:prstDash val="solid"/>
          </a:ln>
        </c:spPr>
        <c:txPr>
          <a:bodyPr rot="0" vert="horz"/>
          <a:lstStyle/>
          <a:p>
            <a:pPr>
              <a:defRPr sz="937" b="1" i="0" u="none" strike="noStrike" baseline="0">
                <a:solidFill>
                  <a:schemeClr val="tx1"/>
                </a:solidFill>
                <a:latin typeface="Arial"/>
                <a:ea typeface="Arial"/>
                <a:cs typeface="Arial"/>
              </a:defRPr>
            </a:pPr>
            <a:endParaRPr lang="en-US"/>
          </a:p>
        </c:txPr>
        <c:crossAx val="134922624"/>
        <c:crosses val="autoZero"/>
        <c:auto val="1"/>
        <c:lblAlgn val="ctr"/>
        <c:lblOffset val="100"/>
        <c:tickLblSkip val="1"/>
        <c:tickMarkSkip val="1"/>
        <c:noMultiLvlLbl val="0"/>
      </c:catAx>
      <c:valAx>
        <c:axId val="134922624"/>
        <c:scaling>
          <c:orientation val="minMax"/>
          <c:max val="2100"/>
          <c:min val="0"/>
        </c:scaling>
        <c:delete val="0"/>
        <c:axPos val="l"/>
        <c:majorGridlines>
          <c:spPr>
            <a:ln w="4251">
              <a:solidFill>
                <a:schemeClr val="tx1"/>
              </a:solidFill>
              <a:prstDash val="sysDash"/>
            </a:ln>
          </c:spPr>
        </c:majorGridlines>
        <c:numFmt formatCode="General" sourceLinked="1"/>
        <c:majorTickMark val="out"/>
        <c:minorTickMark val="none"/>
        <c:tickLblPos val="nextTo"/>
        <c:spPr>
          <a:ln w="4251">
            <a:solidFill>
              <a:schemeClr val="tx1"/>
            </a:solidFill>
            <a:prstDash val="solid"/>
          </a:ln>
        </c:spPr>
        <c:txPr>
          <a:bodyPr rot="0" vert="horz"/>
          <a:lstStyle/>
          <a:p>
            <a:pPr>
              <a:defRPr sz="1339" b="1" i="0" u="none" strike="noStrike" baseline="0">
                <a:solidFill>
                  <a:schemeClr val="tx1"/>
                </a:solidFill>
                <a:latin typeface="Arial"/>
                <a:ea typeface="Arial"/>
                <a:cs typeface="Arial"/>
              </a:defRPr>
            </a:pPr>
            <a:endParaRPr lang="en-US"/>
          </a:p>
        </c:txPr>
        <c:crossAx val="142842112"/>
        <c:crosses val="autoZero"/>
        <c:crossBetween val="between"/>
        <c:majorUnit val="300"/>
      </c:valAx>
      <c:spPr>
        <a:noFill/>
        <a:ln w="17002">
          <a:solidFill>
            <a:schemeClr val="tx1"/>
          </a:solidFill>
          <a:prstDash val="solid"/>
        </a:ln>
      </c:spPr>
    </c:plotArea>
    <c:plotVisOnly val="1"/>
    <c:dispBlanksAs val="gap"/>
    <c:showDLblsOverMax val="0"/>
  </c:chart>
  <c:spPr>
    <a:noFill/>
    <a:ln>
      <a:noFill/>
    </a:ln>
  </c:spPr>
  <c:txPr>
    <a:bodyPr/>
    <a:lstStyle/>
    <a:p>
      <a:pPr>
        <a:defRPr sz="241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049677750075"/>
          <c:y val="5.4198054459018465E-2"/>
          <c:w val="0.85430751778525138"/>
          <c:h val="0.81460237677670644"/>
        </c:manualLayout>
      </c:layout>
      <c:barChart>
        <c:barDir val="col"/>
        <c:grouping val="clustered"/>
        <c:varyColors val="0"/>
        <c:ser>
          <c:idx val="0"/>
          <c:order val="0"/>
          <c:tx>
            <c:strRef>
              <c:f>Sheet1!$A$2</c:f>
              <c:strCache>
                <c:ptCount val="1"/>
              </c:strCache>
            </c:strRef>
          </c:tx>
          <c:spPr>
            <a:solidFill>
              <a:srgbClr val="99CCFF"/>
            </a:solidFill>
            <a:ln w="12407">
              <a:solidFill>
                <a:schemeClr val="tx1"/>
              </a:solidFill>
              <a:prstDash val="solid"/>
            </a:ln>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numFmt formatCode="0.0" sourceLinked="0"/>
            <c:spPr>
              <a:noFill/>
              <a:ln w="24814">
                <a:noFill/>
              </a:ln>
            </c:spPr>
            <c:txPr>
              <a:bodyPr/>
              <a:lstStyle/>
              <a:p>
                <a:pPr>
                  <a:defRPr sz="1564" b="1" i="0" u="none" strike="noStrike" baseline="0">
                    <a:solidFill>
                      <a:srgbClr val="8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NFHS
2005</c:v>
                </c:pt>
                <c:pt idx="2">
                  <c:v>DLHS
2007</c:v>
                </c:pt>
                <c:pt idx="4">
                  <c:v>CES
2009</c:v>
                </c:pt>
                <c:pt idx="6">
                  <c:v>RSOC 2013</c:v>
                </c:pt>
              </c:strCache>
            </c:strRef>
          </c:cat>
          <c:val>
            <c:numRef>
              <c:f>Sheet1!$B$2:$H$2</c:f>
              <c:numCache>
                <c:formatCode>General</c:formatCode>
                <c:ptCount val="7"/>
                <c:pt idx="0">
                  <c:v>43.5</c:v>
                </c:pt>
                <c:pt idx="1">
                  <c:v>0</c:v>
                </c:pt>
                <c:pt idx="2">
                  <c:v>53.5</c:v>
                </c:pt>
                <c:pt idx="3">
                  <c:v>0</c:v>
                </c:pt>
                <c:pt idx="4">
                  <c:v>61</c:v>
                </c:pt>
                <c:pt idx="6">
                  <c:v>65</c:v>
                </c:pt>
              </c:numCache>
            </c:numRef>
          </c:val>
        </c:ser>
        <c:ser>
          <c:idx val="1"/>
          <c:order val="1"/>
          <c:tx>
            <c:strRef>
              <c:f>Sheet1!$A$3</c:f>
              <c:strCache>
                <c:ptCount val="1"/>
              </c:strCache>
            </c:strRef>
          </c:tx>
          <c:invertIfNegative val="0"/>
          <c:cat>
            <c:strRef>
              <c:f>Sheet1!$B$1:$H$1</c:f>
              <c:strCache>
                <c:ptCount val="7"/>
                <c:pt idx="0">
                  <c:v>NFHS
2005</c:v>
                </c:pt>
                <c:pt idx="2">
                  <c:v>DLHS
2007</c:v>
                </c:pt>
                <c:pt idx="4">
                  <c:v>CES
2009</c:v>
                </c:pt>
                <c:pt idx="6">
                  <c:v>RSOC 2013</c:v>
                </c:pt>
              </c:strCache>
            </c:strRef>
          </c:cat>
          <c:val>
            <c:numRef>
              <c:f>Sheet1!$B$3:$H$3</c:f>
              <c:numCache>
                <c:formatCode>General</c:formatCode>
                <c:ptCount val="7"/>
              </c:numCache>
            </c:numRef>
          </c:val>
        </c:ser>
        <c:dLbls>
          <c:showLegendKey val="0"/>
          <c:showVal val="0"/>
          <c:showCatName val="0"/>
          <c:showSerName val="0"/>
          <c:showPercent val="0"/>
          <c:showBubbleSize val="0"/>
        </c:dLbls>
        <c:gapWidth val="70"/>
        <c:overlap val="-100"/>
        <c:axId val="89410944"/>
        <c:axId val="98992128"/>
      </c:barChart>
      <c:catAx>
        <c:axId val="89410944"/>
        <c:scaling>
          <c:orientation val="minMax"/>
        </c:scaling>
        <c:delete val="0"/>
        <c:axPos val="b"/>
        <c:numFmt formatCode="General" sourceLinked="1"/>
        <c:majorTickMark val="out"/>
        <c:minorTickMark val="none"/>
        <c:tickLblPos val="nextTo"/>
        <c:spPr>
          <a:ln w="3102">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98992128"/>
        <c:crosses val="autoZero"/>
        <c:auto val="1"/>
        <c:lblAlgn val="ctr"/>
        <c:lblOffset val="100"/>
        <c:tickLblSkip val="1"/>
        <c:tickMarkSkip val="1"/>
        <c:noMultiLvlLbl val="0"/>
      </c:catAx>
      <c:valAx>
        <c:axId val="98992128"/>
        <c:scaling>
          <c:orientation val="minMax"/>
          <c:max val="70"/>
          <c:min val="0"/>
        </c:scaling>
        <c:delete val="0"/>
        <c:axPos val="l"/>
        <c:title>
          <c:tx>
            <c:rich>
              <a:bodyPr/>
              <a:lstStyle/>
              <a:p>
                <a:pPr>
                  <a:defRPr sz="1600" b="1" i="0" u="none" strike="noStrike" baseline="0">
                    <a:solidFill>
                      <a:srgbClr val="000000"/>
                    </a:solidFill>
                    <a:latin typeface="Arial"/>
                    <a:ea typeface="Arial"/>
                    <a:cs typeface="Arial"/>
                  </a:defRPr>
                </a:pPr>
                <a:r>
                  <a:rPr lang="en-US" sz="1600" dirty="0"/>
                  <a:t>% Full </a:t>
                </a:r>
                <a:r>
                  <a:rPr lang="en-US" sz="1600" dirty="0" smtClean="0"/>
                  <a:t>immunization </a:t>
                </a:r>
                <a:r>
                  <a:rPr lang="en-US" sz="1600" dirty="0"/>
                  <a:t>in children </a:t>
                </a:r>
                <a:r>
                  <a:rPr lang="en-US" sz="1600" dirty="0" smtClean="0"/>
                  <a:t>12-23 </a:t>
                </a:r>
                <a:r>
                  <a:rPr lang="en-US" sz="1600" dirty="0" err="1" smtClean="0"/>
                  <a:t>monthss</a:t>
                </a:r>
                <a:r>
                  <a:rPr lang="en-US" sz="1600" dirty="0" smtClean="0"/>
                  <a:t> </a:t>
                </a:r>
                <a:r>
                  <a:rPr lang="en-US" sz="1600" dirty="0"/>
                  <a:t>age</a:t>
                </a:r>
              </a:p>
            </c:rich>
          </c:tx>
          <c:layout>
            <c:manualLayout>
              <c:xMode val="edge"/>
              <c:yMode val="edge"/>
              <c:x val="2.2680654850508294E-2"/>
              <c:y val="0.13839619064407818"/>
            </c:manualLayout>
          </c:layout>
          <c:overlay val="0"/>
        </c:title>
        <c:numFmt formatCode="#,##0" sourceLinked="0"/>
        <c:majorTickMark val="out"/>
        <c:minorTickMark val="none"/>
        <c:tickLblPos val="nextTo"/>
        <c:spPr>
          <a:ln w="3102">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89410944"/>
        <c:crosses val="autoZero"/>
        <c:crossBetween val="between"/>
        <c:majorUnit val="14"/>
        <c:minorUnit val="14"/>
      </c:valAx>
      <c:spPr>
        <a:noFill/>
        <a:ln w="25392">
          <a:noFill/>
        </a:ln>
      </c:spPr>
    </c:plotArea>
    <c:plotVisOnly val="1"/>
    <c:dispBlanksAs val="gap"/>
    <c:showDLblsOverMax val="0"/>
  </c:chart>
  <c:spPr>
    <a:noFill/>
    <a:ln>
      <a:noFill/>
    </a:ln>
  </c:spPr>
  <c:txPr>
    <a:bodyPr/>
    <a:lstStyle/>
    <a:p>
      <a:pPr>
        <a:defRPr sz="175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A5FC0-F6BB-4BB5-8670-B050B78D9C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CA4877C-0008-4ADF-A0E0-6EE1E0F12667}">
      <dgm:prSet custT="1"/>
      <dgm:spPr>
        <a:noFill/>
      </dgm:spPr>
      <dgm:t>
        <a:bodyPr/>
        <a:lstStyle/>
        <a:p>
          <a:pPr algn="ctr" rtl="0"/>
          <a:r>
            <a:rPr lang="en-US" sz="3200" b="1" dirty="0" smtClean="0">
              <a:solidFill>
                <a:srgbClr val="1F02CE"/>
              </a:solidFill>
            </a:rPr>
            <a:t>The Polio Eradication &amp; Endgame Strategic Plan 2013-2018</a:t>
          </a:r>
          <a:endParaRPr lang="en-US" sz="3200" b="1" dirty="0">
            <a:solidFill>
              <a:srgbClr val="1F02CE"/>
            </a:solidFill>
          </a:endParaRPr>
        </a:p>
      </dgm:t>
    </dgm:pt>
    <dgm:pt modelId="{4CE2CAA4-B6C3-497F-BD94-45E15F20709C}" type="parTrans" cxnId="{9003F6AF-572F-4062-A230-20613F8B07DC}">
      <dgm:prSet/>
      <dgm:spPr/>
      <dgm:t>
        <a:bodyPr/>
        <a:lstStyle/>
        <a:p>
          <a:endParaRPr lang="en-US" sz="2000" b="0">
            <a:solidFill>
              <a:srgbClr val="C00000"/>
            </a:solidFill>
          </a:endParaRPr>
        </a:p>
      </dgm:t>
    </dgm:pt>
    <dgm:pt modelId="{9EC97246-F735-484F-A34E-880E31C06830}" type="sibTrans" cxnId="{9003F6AF-572F-4062-A230-20613F8B07DC}">
      <dgm:prSet/>
      <dgm:spPr/>
      <dgm:t>
        <a:bodyPr/>
        <a:lstStyle/>
        <a:p>
          <a:endParaRPr lang="en-US" sz="2000" b="0">
            <a:solidFill>
              <a:srgbClr val="C00000"/>
            </a:solidFill>
          </a:endParaRPr>
        </a:p>
      </dgm:t>
    </dgm:pt>
    <dgm:pt modelId="{E5CAA793-7095-4E43-B26F-781BCFF6FE58}" type="pres">
      <dgm:prSet presAssocID="{7B1A5FC0-F6BB-4BB5-8670-B050B78D9CFF}" presName="linear" presStyleCnt="0">
        <dgm:presLayoutVars>
          <dgm:animLvl val="lvl"/>
          <dgm:resizeHandles val="exact"/>
        </dgm:presLayoutVars>
      </dgm:prSet>
      <dgm:spPr/>
      <dgm:t>
        <a:bodyPr/>
        <a:lstStyle/>
        <a:p>
          <a:endParaRPr lang="en-US"/>
        </a:p>
      </dgm:t>
    </dgm:pt>
    <dgm:pt modelId="{28F510CF-8895-4B96-9E9D-F25CC2EC5274}" type="pres">
      <dgm:prSet presAssocID="{DCA4877C-0008-4ADF-A0E0-6EE1E0F12667}" presName="parentText" presStyleLbl="node1" presStyleIdx="0" presStyleCnt="1">
        <dgm:presLayoutVars>
          <dgm:chMax val="0"/>
          <dgm:bulletEnabled val="1"/>
        </dgm:presLayoutVars>
      </dgm:prSet>
      <dgm:spPr/>
      <dgm:t>
        <a:bodyPr/>
        <a:lstStyle/>
        <a:p>
          <a:endParaRPr lang="en-US"/>
        </a:p>
      </dgm:t>
    </dgm:pt>
  </dgm:ptLst>
  <dgm:cxnLst>
    <dgm:cxn modelId="{9003F6AF-572F-4062-A230-20613F8B07DC}" srcId="{7B1A5FC0-F6BB-4BB5-8670-B050B78D9CFF}" destId="{DCA4877C-0008-4ADF-A0E0-6EE1E0F12667}" srcOrd="0" destOrd="0" parTransId="{4CE2CAA4-B6C3-497F-BD94-45E15F20709C}" sibTransId="{9EC97246-F735-484F-A34E-880E31C06830}"/>
    <dgm:cxn modelId="{D4020B92-15E5-4604-B0AB-2ECFCAA07EDF}" type="presOf" srcId="{7B1A5FC0-F6BB-4BB5-8670-B050B78D9CFF}" destId="{E5CAA793-7095-4E43-B26F-781BCFF6FE58}" srcOrd="0" destOrd="0" presId="urn:microsoft.com/office/officeart/2005/8/layout/vList2"/>
    <dgm:cxn modelId="{A4091843-F922-4AA9-97BB-80235B1F250C}" type="presOf" srcId="{DCA4877C-0008-4ADF-A0E0-6EE1E0F12667}" destId="{28F510CF-8895-4B96-9E9D-F25CC2EC5274}" srcOrd="0" destOrd="0" presId="urn:microsoft.com/office/officeart/2005/8/layout/vList2"/>
    <dgm:cxn modelId="{86770582-C4A8-4A38-8219-E24638B57005}" type="presParOf" srcId="{E5CAA793-7095-4E43-B26F-781BCFF6FE58}" destId="{28F510CF-8895-4B96-9E9D-F25CC2EC52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E0806A-E08D-B841-B5FC-08272623546C}" type="doc">
      <dgm:prSet loTypeId="urn:microsoft.com/office/officeart/2008/layout/LinedList" loCatId="" qsTypeId="urn:microsoft.com/office/officeart/2005/8/quickstyle/simple4" qsCatId="simple" csTypeId="urn:microsoft.com/office/officeart/2005/8/colors/accent5_2" csCatId="accent5" phldr="1"/>
      <dgm:spPr/>
      <dgm:t>
        <a:bodyPr/>
        <a:lstStyle/>
        <a:p>
          <a:endParaRPr lang="en-US"/>
        </a:p>
      </dgm:t>
    </dgm:pt>
    <dgm:pt modelId="{FF3E87D5-504D-1746-AE25-3A828716CF29}">
      <dgm:prSet phldrT="[Text]" custT="1"/>
      <dgm:spPr/>
      <dgm:t>
        <a:bodyPr/>
        <a:lstStyle/>
        <a:p>
          <a:r>
            <a:rPr lang="en-US" sz="2400" b="1" dirty="0" smtClean="0"/>
            <a:t>STUDY</a:t>
          </a:r>
        </a:p>
        <a:p>
          <a:r>
            <a:rPr lang="en-US" sz="2400" b="1" dirty="0" smtClean="0"/>
            <a:t>FINDINGS</a:t>
          </a:r>
          <a:endParaRPr lang="en-US" sz="2400" b="1" dirty="0"/>
        </a:p>
      </dgm:t>
    </dgm:pt>
    <dgm:pt modelId="{0F6B5794-6774-FF41-B51E-D8FCAC911B85}" type="parTrans" cxnId="{00F5A2A3-31DC-7B4F-9858-EAA920AA4022}">
      <dgm:prSet/>
      <dgm:spPr/>
      <dgm:t>
        <a:bodyPr/>
        <a:lstStyle/>
        <a:p>
          <a:endParaRPr lang="en-US"/>
        </a:p>
      </dgm:t>
    </dgm:pt>
    <dgm:pt modelId="{016BE94B-945C-3942-911B-4ED251BA2FF9}" type="sibTrans" cxnId="{00F5A2A3-31DC-7B4F-9858-EAA920AA4022}">
      <dgm:prSet/>
      <dgm:spPr/>
      <dgm:t>
        <a:bodyPr/>
        <a:lstStyle/>
        <a:p>
          <a:endParaRPr lang="en-US"/>
        </a:p>
      </dgm:t>
    </dgm:pt>
    <dgm:pt modelId="{0287F5E0-5DAA-B040-98F7-B6E3E59259B5}">
      <dgm:prSet phldrT="[Text]" custT="1"/>
      <dgm:spPr/>
      <dgm:t>
        <a:bodyPr/>
        <a:lstStyle/>
        <a:p>
          <a:r>
            <a:rPr lang="en-US" sz="2400" dirty="0" smtClean="0"/>
            <a:t>A dose of IPV given to children aged 1–4 years previously vaccinated with OPV substantially increased </a:t>
          </a:r>
          <a:r>
            <a:rPr lang="en-US" sz="2400" dirty="0" err="1" smtClean="0"/>
            <a:t>humoral</a:t>
          </a:r>
          <a:r>
            <a:rPr lang="en-US" sz="2400" dirty="0" smtClean="0"/>
            <a:t> and intestinal mucosal immunity to poliovirus</a:t>
          </a:r>
          <a:endParaRPr lang="en-US" sz="2400" dirty="0"/>
        </a:p>
      </dgm:t>
    </dgm:pt>
    <dgm:pt modelId="{16F043C3-FE02-3D4A-8567-D9EFA16C2645}" type="parTrans" cxnId="{2C219BA9-F124-4F43-8741-91FD04D533D0}">
      <dgm:prSet/>
      <dgm:spPr/>
      <dgm:t>
        <a:bodyPr/>
        <a:lstStyle/>
        <a:p>
          <a:endParaRPr lang="en-US"/>
        </a:p>
      </dgm:t>
    </dgm:pt>
    <dgm:pt modelId="{EDF92A31-34AA-BA45-AE71-BFDFC8465794}" type="sibTrans" cxnId="{2C219BA9-F124-4F43-8741-91FD04D533D0}">
      <dgm:prSet/>
      <dgm:spPr/>
      <dgm:t>
        <a:bodyPr/>
        <a:lstStyle/>
        <a:p>
          <a:endParaRPr lang="en-US"/>
        </a:p>
      </dgm:t>
    </dgm:pt>
    <dgm:pt modelId="{C37F41CF-FB74-A149-A572-D99B093FD2A0}">
      <dgm:prSet phldrT="[Text]" custT="1"/>
      <dgm:spPr/>
      <dgm:t>
        <a:bodyPr/>
        <a:lstStyle/>
        <a:p>
          <a:r>
            <a:rPr lang="en-US" sz="2400" dirty="0" smtClean="0"/>
            <a:t>Serum neutralizing antibodies were substantially increased and these children were signiﬁcantly less likely to shed poliovirus after challenge with bOPV</a:t>
          </a:r>
          <a:endParaRPr lang="en-US" sz="2400" dirty="0"/>
        </a:p>
      </dgm:t>
    </dgm:pt>
    <dgm:pt modelId="{EB698FA2-A94E-DC4D-AA5E-8353CF8A89B5}" type="parTrans" cxnId="{103B167F-E096-B944-9182-2B2BC8C52E52}">
      <dgm:prSet/>
      <dgm:spPr/>
      <dgm:t>
        <a:bodyPr/>
        <a:lstStyle/>
        <a:p>
          <a:endParaRPr lang="en-US"/>
        </a:p>
      </dgm:t>
    </dgm:pt>
    <dgm:pt modelId="{EF94A0EA-7864-AD4B-BA71-AAA81CE1CCF7}" type="sibTrans" cxnId="{103B167F-E096-B944-9182-2B2BC8C52E52}">
      <dgm:prSet/>
      <dgm:spPr/>
      <dgm:t>
        <a:bodyPr/>
        <a:lstStyle/>
        <a:p>
          <a:endParaRPr lang="en-US"/>
        </a:p>
      </dgm:t>
    </dgm:pt>
    <dgm:pt modelId="{BABE27CF-7FBA-CB4F-A49A-E5696F1BF95D}" type="pres">
      <dgm:prSet presAssocID="{88E0806A-E08D-B841-B5FC-08272623546C}" presName="vert0" presStyleCnt="0">
        <dgm:presLayoutVars>
          <dgm:dir/>
          <dgm:animOne val="branch"/>
          <dgm:animLvl val="lvl"/>
        </dgm:presLayoutVars>
      </dgm:prSet>
      <dgm:spPr/>
      <dgm:t>
        <a:bodyPr/>
        <a:lstStyle/>
        <a:p>
          <a:endParaRPr lang="en-US"/>
        </a:p>
      </dgm:t>
    </dgm:pt>
    <dgm:pt modelId="{7005C3D2-1E24-584B-B7FC-1A2CDF7CB943}" type="pres">
      <dgm:prSet presAssocID="{FF3E87D5-504D-1746-AE25-3A828716CF29}" presName="thickLine" presStyleLbl="alignNode1" presStyleIdx="0" presStyleCnt="1"/>
      <dgm:spPr/>
    </dgm:pt>
    <dgm:pt modelId="{62405ED8-C319-0E4D-BAB6-388982A8676E}" type="pres">
      <dgm:prSet presAssocID="{FF3E87D5-504D-1746-AE25-3A828716CF29}" presName="horz1" presStyleCnt="0"/>
      <dgm:spPr/>
    </dgm:pt>
    <dgm:pt modelId="{59F45931-32F4-5341-98C3-F683142F98EE}" type="pres">
      <dgm:prSet presAssocID="{FF3E87D5-504D-1746-AE25-3A828716CF29}" presName="tx1" presStyleLbl="revTx" presStyleIdx="0" presStyleCnt="3"/>
      <dgm:spPr/>
      <dgm:t>
        <a:bodyPr/>
        <a:lstStyle/>
        <a:p>
          <a:endParaRPr lang="en-US"/>
        </a:p>
      </dgm:t>
    </dgm:pt>
    <dgm:pt modelId="{B6FE885E-109B-5E42-B891-903237EBBD7C}" type="pres">
      <dgm:prSet presAssocID="{FF3E87D5-504D-1746-AE25-3A828716CF29}" presName="vert1" presStyleCnt="0"/>
      <dgm:spPr/>
    </dgm:pt>
    <dgm:pt modelId="{33C7C5B1-F82A-BD40-855E-249AAE4D4D57}" type="pres">
      <dgm:prSet presAssocID="{0287F5E0-5DAA-B040-98F7-B6E3E59259B5}" presName="vertSpace2a" presStyleCnt="0"/>
      <dgm:spPr/>
    </dgm:pt>
    <dgm:pt modelId="{F75DF43B-E7B0-5145-98EB-B56A6DAD2A0B}" type="pres">
      <dgm:prSet presAssocID="{0287F5E0-5DAA-B040-98F7-B6E3E59259B5}" presName="horz2" presStyleCnt="0"/>
      <dgm:spPr/>
    </dgm:pt>
    <dgm:pt modelId="{F43320EF-6F0C-E042-A842-C1B1FA7231B5}" type="pres">
      <dgm:prSet presAssocID="{0287F5E0-5DAA-B040-98F7-B6E3E59259B5}" presName="horzSpace2" presStyleCnt="0"/>
      <dgm:spPr/>
    </dgm:pt>
    <dgm:pt modelId="{27AD6512-005C-F34E-BB08-D08079210BFF}" type="pres">
      <dgm:prSet presAssocID="{0287F5E0-5DAA-B040-98F7-B6E3E59259B5}" presName="tx2" presStyleLbl="revTx" presStyleIdx="1" presStyleCnt="3"/>
      <dgm:spPr/>
      <dgm:t>
        <a:bodyPr/>
        <a:lstStyle/>
        <a:p>
          <a:endParaRPr lang="en-US"/>
        </a:p>
      </dgm:t>
    </dgm:pt>
    <dgm:pt modelId="{4ED170A7-7A09-E142-8692-BAD8D6A4F86F}" type="pres">
      <dgm:prSet presAssocID="{0287F5E0-5DAA-B040-98F7-B6E3E59259B5}" presName="vert2" presStyleCnt="0"/>
      <dgm:spPr/>
    </dgm:pt>
    <dgm:pt modelId="{67281D1A-5331-1D4A-A140-1624993C5529}" type="pres">
      <dgm:prSet presAssocID="{0287F5E0-5DAA-B040-98F7-B6E3E59259B5}" presName="thinLine2b" presStyleLbl="callout" presStyleIdx="0" presStyleCnt="2"/>
      <dgm:spPr/>
    </dgm:pt>
    <dgm:pt modelId="{3F92338B-DD2F-DD48-887F-B100F1E1714B}" type="pres">
      <dgm:prSet presAssocID="{0287F5E0-5DAA-B040-98F7-B6E3E59259B5}" presName="vertSpace2b" presStyleCnt="0"/>
      <dgm:spPr/>
    </dgm:pt>
    <dgm:pt modelId="{79C6894E-6E9A-DC42-8495-D9D98D117B82}" type="pres">
      <dgm:prSet presAssocID="{C37F41CF-FB74-A149-A572-D99B093FD2A0}" presName="horz2" presStyleCnt="0"/>
      <dgm:spPr/>
    </dgm:pt>
    <dgm:pt modelId="{EB2CD863-F5C8-FA45-A7A8-E722AE32C212}" type="pres">
      <dgm:prSet presAssocID="{C37F41CF-FB74-A149-A572-D99B093FD2A0}" presName="horzSpace2" presStyleCnt="0"/>
      <dgm:spPr/>
    </dgm:pt>
    <dgm:pt modelId="{09EEC4DF-314D-FF4A-9135-3AB16F4C9153}" type="pres">
      <dgm:prSet presAssocID="{C37F41CF-FB74-A149-A572-D99B093FD2A0}" presName="tx2" presStyleLbl="revTx" presStyleIdx="2" presStyleCnt="3"/>
      <dgm:spPr/>
      <dgm:t>
        <a:bodyPr/>
        <a:lstStyle/>
        <a:p>
          <a:endParaRPr lang="en-US"/>
        </a:p>
      </dgm:t>
    </dgm:pt>
    <dgm:pt modelId="{1A0DB183-9F10-654E-B905-0694CD4373F2}" type="pres">
      <dgm:prSet presAssocID="{C37F41CF-FB74-A149-A572-D99B093FD2A0}" presName="vert2" presStyleCnt="0"/>
      <dgm:spPr/>
    </dgm:pt>
    <dgm:pt modelId="{DEE1C1CD-0A36-1A48-B0C4-18ECD3A2350B}" type="pres">
      <dgm:prSet presAssocID="{C37F41CF-FB74-A149-A572-D99B093FD2A0}" presName="thinLine2b" presStyleLbl="callout" presStyleIdx="1" presStyleCnt="2"/>
      <dgm:spPr/>
    </dgm:pt>
    <dgm:pt modelId="{3662BB59-AB63-A648-A656-C3747D295873}" type="pres">
      <dgm:prSet presAssocID="{C37F41CF-FB74-A149-A572-D99B093FD2A0}" presName="vertSpace2b" presStyleCnt="0"/>
      <dgm:spPr/>
    </dgm:pt>
  </dgm:ptLst>
  <dgm:cxnLst>
    <dgm:cxn modelId="{00F5A2A3-31DC-7B4F-9858-EAA920AA4022}" srcId="{88E0806A-E08D-B841-B5FC-08272623546C}" destId="{FF3E87D5-504D-1746-AE25-3A828716CF29}" srcOrd="0" destOrd="0" parTransId="{0F6B5794-6774-FF41-B51E-D8FCAC911B85}" sibTransId="{016BE94B-945C-3942-911B-4ED251BA2FF9}"/>
    <dgm:cxn modelId="{020C48A1-D170-46D3-A8D0-6C58318F2ACA}" type="presOf" srcId="{FF3E87D5-504D-1746-AE25-3A828716CF29}" destId="{59F45931-32F4-5341-98C3-F683142F98EE}" srcOrd="0" destOrd="0" presId="urn:microsoft.com/office/officeart/2008/layout/LinedList"/>
    <dgm:cxn modelId="{103B167F-E096-B944-9182-2B2BC8C52E52}" srcId="{FF3E87D5-504D-1746-AE25-3A828716CF29}" destId="{C37F41CF-FB74-A149-A572-D99B093FD2A0}" srcOrd="1" destOrd="0" parTransId="{EB698FA2-A94E-DC4D-AA5E-8353CF8A89B5}" sibTransId="{EF94A0EA-7864-AD4B-BA71-AAA81CE1CCF7}"/>
    <dgm:cxn modelId="{6203E22A-0A1D-4E35-8931-74342DBF8E2C}" type="presOf" srcId="{C37F41CF-FB74-A149-A572-D99B093FD2A0}" destId="{09EEC4DF-314D-FF4A-9135-3AB16F4C9153}" srcOrd="0" destOrd="0" presId="urn:microsoft.com/office/officeart/2008/layout/LinedList"/>
    <dgm:cxn modelId="{2C219BA9-F124-4F43-8741-91FD04D533D0}" srcId="{FF3E87D5-504D-1746-AE25-3A828716CF29}" destId="{0287F5E0-5DAA-B040-98F7-B6E3E59259B5}" srcOrd="0" destOrd="0" parTransId="{16F043C3-FE02-3D4A-8567-D9EFA16C2645}" sibTransId="{EDF92A31-34AA-BA45-AE71-BFDFC8465794}"/>
    <dgm:cxn modelId="{9176475D-AD54-443E-8BE1-484BFE51C70C}" type="presOf" srcId="{88E0806A-E08D-B841-B5FC-08272623546C}" destId="{BABE27CF-7FBA-CB4F-A49A-E5696F1BF95D}" srcOrd="0" destOrd="0" presId="urn:microsoft.com/office/officeart/2008/layout/LinedList"/>
    <dgm:cxn modelId="{CAB6D28D-5615-412F-9E5E-4C7191267461}" type="presOf" srcId="{0287F5E0-5DAA-B040-98F7-B6E3E59259B5}" destId="{27AD6512-005C-F34E-BB08-D08079210BFF}" srcOrd="0" destOrd="0" presId="urn:microsoft.com/office/officeart/2008/layout/LinedList"/>
    <dgm:cxn modelId="{3CDF47A7-5281-4E1D-9770-00A52351DF93}" type="presParOf" srcId="{BABE27CF-7FBA-CB4F-A49A-E5696F1BF95D}" destId="{7005C3D2-1E24-584B-B7FC-1A2CDF7CB943}" srcOrd="0" destOrd="0" presId="urn:microsoft.com/office/officeart/2008/layout/LinedList"/>
    <dgm:cxn modelId="{E2781A62-BD85-438B-98D1-C98A7EDF542E}" type="presParOf" srcId="{BABE27CF-7FBA-CB4F-A49A-E5696F1BF95D}" destId="{62405ED8-C319-0E4D-BAB6-388982A8676E}" srcOrd="1" destOrd="0" presId="urn:microsoft.com/office/officeart/2008/layout/LinedList"/>
    <dgm:cxn modelId="{C6D1266E-4C7D-407C-BABB-E125F361EF13}" type="presParOf" srcId="{62405ED8-C319-0E4D-BAB6-388982A8676E}" destId="{59F45931-32F4-5341-98C3-F683142F98EE}" srcOrd="0" destOrd="0" presId="urn:microsoft.com/office/officeart/2008/layout/LinedList"/>
    <dgm:cxn modelId="{E7DE6FD8-3C57-493D-AB93-90B76B07BA26}" type="presParOf" srcId="{62405ED8-C319-0E4D-BAB6-388982A8676E}" destId="{B6FE885E-109B-5E42-B891-903237EBBD7C}" srcOrd="1" destOrd="0" presId="urn:microsoft.com/office/officeart/2008/layout/LinedList"/>
    <dgm:cxn modelId="{9841DB45-A873-48D8-8917-793BAD79521F}" type="presParOf" srcId="{B6FE885E-109B-5E42-B891-903237EBBD7C}" destId="{33C7C5B1-F82A-BD40-855E-249AAE4D4D57}" srcOrd="0" destOrd="0" presId="urn:microsoft.com/office/officeart/2008/layout/LinedList"/>
    <dgm:cxn modelId="{12FCA6E5-D09A-4EB5-B26E-F419831C04F4}" type="presParOf" srcId="{B6FE885E-109B-5E42-B891-903237EBBD7C}" destId="{F75DF43B-E7B0-5145-98EB-B56A6DAD2A0B}" srcOrd="1" destOrd="0" presId="urn:microsoft.com/office/officeart/2008/layout/LinedList"/>
    <dgm:cxn modelId="{F05723F3-290C-4936-B3D8-91ACA20DFBA0}" type="presParOf" srcId="{F75DF43B-E7B0-5145-98EB-B56A6DAD2A0B}" destId="{F43320EF-6F0C-E042-A842-C1B1FA7231B5}" srcOrd="0" destOrd="0" presId="urn:microsoft.com/office/officeart/2008/layout/LinedList"/>
    <dgm:cxn modelId="{6F5F0DAF-8F3E-4047-9B92-D9888CF920B1}" type="presParOf" srcId="{F75DF43B-E7B0-5145-98EB-B56A6DAD2A0B}" destId="{27AD6512-005C-F34E-BB08-D08079210BFF}" srcOrd="1" destOrd="0" presId="urn:microsoft.com/office/officeart/2008/layout/LinedList"/>
    <dgm:cxn modelId="{C8A5F22A-E013-4195-AEB0-3B4E609BB6A0}" type="presParOf" srcId="{F75DF43B-E7B0-5145-98EB-B56A6DAD2A0B}" destId="{4ED170A7-7A09-E142-8692-BAD8D6A4F86F}" srcOrd="2" destOrd="0" presId="urn:microsoft.com/office/officeart/2008/layout/LinedList"/>
    <dgm:cxn modelId="{96C26CB9-D662-4BDA-81CA-3AF441A94082}" type="presParOf" srcId="{B6FE885E-109B-5E42-B891-903237EBBD7C}" destId="{67281D1A-5331-1D4A-A140-1624993C5529}" srcOrd="2" destOrd="0" presId="urn:microsoft.com/office/officeart/2008/layout/LinedList"/>
    <dgm:cxn modelId="{13F0AD18-856C-414A-9964-38A7B7F278CA}" type="presParOf" srcId="{B6FE885E-109B-5E42-B891-903237EBBD7C}" destId="{3F92338B-DD2F-DD48-887F-B100F1E1714B}" srcOrd="3" destOrd="0" presId="urn:microsoft.com/office/officeart/2008/layout/LinedList"/>
    <dgm:cxn modelId="{BE0927C7-69AB-458B-AA2F-9A4AE0994962}" type="presParOf" srcId="{B6FE885E-109B-5E42-B891-903237EBBD7C}" destId="{79C6894E-6E9A-DC42-8495-D9D98D117B82}" srcOrd="4" destOrd="0" presId="urn:microsoft.com/office/officeart/2008/layout/LinedList"/>
    <dgm:cxn modelId="{8E389FAC-021C-4155-95B9-A41F3CF91BD6}" type="presParOf" srcId="{79C6894E-6E9A-DC42-8495-D9D98D117B82}" destId="{EB2CD863-F5C8-FA45-A7A8-E722AE32C212}" srcOrd="0" destOrd="0" presId="urn:microsoft.com/office/officeart/2008/layout/LinedList"/>
    <dgm:cxn modelId="{D17745AD-42AD-41D4-932E-9666C102C83A}" type="presParOf" srcId="{79C6894E-6E9A-DC42-8495-D9D98D117B82}" destId="{09EEC4DF-314D-FF4A-9135-3AB16F4C9153}" srcOrd="1" destOrd="0" presId="urn:microsoft.com/office/officeart/2008/layout/LinedList"/>
    <dgm:cxn modelId="{69646916-232B-444A-8704-B2D230F12504}" type="presParOf" srcId="{79C6894E-6E9A-DC42-8495-D9D98D117B82}" destId="{1A0DB183-9F10-654E-B905-0694CD4373F2}" srcOrd="2" destOrd="0" presId="urn:microsoft.com/office/officeart/2008/layout/LinedList"/>
    <dgm:cxn modelId="{207EB55D-6540-4B6E-B54A-BD94720933E5}" type="presParOf" srcId="{B6FE885E-109B-5E42-B891-903237EBBD7C}" destId="{DEE1C1CD-0A36-1A48-B0C4-18ECD3A2350B}" srcOrd="5" destOrd="0" presId="urn:microsoft.com/office/officeart/2008/layout/LinedList"/>
    <dgm:cxn modelId="{30C37B2D-7874-44AE-B84B-8B6FC839D3EA}" type="presParOf" srcId="{B6FE885E-109B-5E42-B891-903237EBBD7C}" destId="{3662BB59-AB63-A648-A656-C3747D29587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896ECC-F992-4EE8-92A4-E1E817B484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59B8AF-19EE-4A02-AA27-6CA177945EB0}">
      <dgm:prSet/>
      <dgm:spPr>
        <a:noFill/>
      </dgm:spPr>
      <dgm:t>
        <a:bodyPr/>
        <a:lstStyle/>
        <a:p>
          <a:pPr algn="ctr" rtl="0"/>
          <a:r>
            <a:rPr lang="en-GB" dirty="0" smtClean="0">
              <a:solidFill>
                <a:srgbClr val="C00000"/>
              </a:solidFill>
            </a:rPr>
            <a:t>Single dose IPV introduction in routine schedule eliminated VAPP in Hungary (Data:1961-2011)</a:t>
          </a:r>
          <a:endParaRPr lang="en-US" dirty="0">
            <a:solidFill>
              <a:srgbClr val="C00000"/>
            </a:solidFill>
          </a:endParaRPr>
        </a:p>
      </dgm:t>
    </dgm:pt>
    <dgm:pt modelId="{FE094730-B0D0-470D-98F3-FF5973396F91}" type="parTrans" cxnId="{A7C5D5AB-F06B-47B3-BAE0-F9A92921F609}">
      <dgm:prSet/>
      <dgm:spPr/>
      <dgm:t>
        <a:bodyPr/>
        <a:lstStyle/>
        <a:p>
          <a:endParaRPr lang="en-US">
            <a:solidFill>
              <a:srgbClr val="C00000"/>
            </a:solidFill>
          </a:endParaRPr>
        </a:p>
      </dgm:t>
    </dgm:pt>
    <dgm:pt modelId="{BCF92A2C-564B-47E5-90D5-8011CCE3874F}" type="sibTrans" cxnId="{A7C5D5AB-F06B-47B3-BAE0-F9A92921F609}">
      <dgm:prSet/>
      <dgm:spPr/>
      <dgm:t>
        <a:bodyPr/>
        <a:lstStyle/>
        <a:p>
          <a:endParaRPr lang="en-US">
            <a:solidFill>
              <a:srgbClr val="C00000"/>
            </a:solidFill>
          </a:endParaRPr>
        </a:p>
      </dgm:t>
    </dgm:pt>
    <dgm:pt modelId="{ACAA341A-32AB-47DD-A135-8F0CA0AE1581}" type="pres">
      <dgm:prSet presAssocID="{EB896ECC-F992-4EE8-92A4-E1E817B48461}" presName="linear" presStyleCnt="0">
        <dgm:presLayoutVars>
          <dgm:animLvl val="lvl"/>
          <dgm:resizeHandles val="exact"/>
        </dgm:presLayoutVars>
      </dgm:prSet>
      <dgm:spPr/>
      <dgm:t>
        <a:bodyPr/>
        <a:lstStyle/>
        <a:p>
          <a:endParaRPr lang="en-US"/>
        </a:p>
      </dgm:t>
    </dgm:pt>
    <dgm:pt modelId="{23A40FE0-1355-4821-801B-D60749E76C19}" type="pres">
      <dgm:prSet presAssocID="{0B59B8AF-19EE-4A02-AA27-6CA177945EB0}" presName="parentText" presStyleLbl="node1" presStyleIdx="0" presStyleCnt="1">
        <dgm:presLayoutVars>
          <dgm:chMax val="0"/>
          <dgm:bulletEnabled val="1"/>
        </dgm:presLayoutVars>
      </dgm:prSet>
      <dgm:spPr/>
      <dgm:t>
        <a:bodyPr/>
        <a:lstStyle/>
        <a:p>
          <a:endParaRPr lang="en-US"/>
        </a:p>
      </dgm:t>
    </dgm:pt>
  </dgm:ptLst>
  <dgm:cxnLst>
    <dgm:cxn modelId="{A7C5D5AB-F06B-47B3-BAE0-F9A92921F609}" srcId="{EB896ECC-F992-4EE8-92A4-E1E817B48461}" destId="{0B59B8AF-19EE-4A02-AA27-6CA177945EB0}" srcOrd="0" destOrd="0" parTransId="{FE094730-B0D0-470D-98F3-FF5973396F91}" sibTransId="{BCF92A2C-564B-47E5-90D5-8011CCE3874F}"/>
    <dgm:cxn modelId="{FCA11F84-9BDA-46AE-967D-3077C860F9ED}" type="presOf" srcId="{EB896ECC-F992-4EE8-92A4-E1E817B48461}" destId="{ACAA341A-32AB-47DD-A135-8F0CA0AE1581}" srcOrd="0" destOrd="0" presId="urn:microsoft.com/office/officeart/2005/8/layout/vList2"/>
    <dgm:cxn modelId="{7A033326-6D88-4651-B9D4-BE5819053BCC}" type="presOf" srcId="{0B59B8AF-19EE-4A02-AA27-6CA177945EB0}" destId="{23A40FE0-1355-4821-801B-D60749E76C19}" srcOrd="0" destOrd="0" presId="urn:microsoft.com/office/officeart/2005/8/layout/vList2"/>
    <dgm:cxn modelId="{077FA780-6B97-4ED2-88D7-E64E4674E195}" type="presParOf" srcId="{ACAA341A-32AB-47DD-A135-8F0CA0AE1581}" destId="{23A40FE0-1355-4821-801B-D60749E76C19}"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1B3E65-BD49-47FE-AEC2-ABB40528DC2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3812AF7-82DF-44FB-B124-561B14FCEF16}">
      <dgm:prSet custT="1"/>
      <dgm:spPr>
        <a:noFill/>
      </dgm:spPr>
      <dgm:t>
        <a:bodyPr/>
        <a:lstStyle/>
        <a:p>
          <a:pPr algn="ctr" rtl="0"/>
          <a:r>
            <a:rPr lang="en-US" sz="4800" b="1" dirty="0" smtClean="0">
              <a:solidFill>
                <a:schemeClr val="bg1">
                  <a:lumMod val="10000"/>
                  <a:lumOff val="90000"/>
                </a:schemeClr>
              </a:solidFill>
            </a:rPr>
            <a:t>The approach</a:t>
          </a:r>
          <a:endParaRPr lang="en-US" sz="4800" b="1" dirty="0">
            <a:solidFill>
              <a:schemeClr val="bg1">
                <a:lumMod val="10000"/>
                <a:lumOff val="90000"/>
              </a:schemeClr>
            </a:solidFill>
          </a:endParaRPr>
        </a:p>
      </dgm:t>
    </dgm:pt>
    <dgm:pt modelId="{032F7972-6D19-4EEB-BCA0-90A726CF23F7}" type="parTrans" cxnId="{DEC0996C-DDD0-4583-A916-63A16D76D4C0}">
      <dgm:prSet/>
      <dgm:spPr/>
      <dgm:t>
        <a:bodyPr/>
        <a:lstStyle/>
        <a:p>
          <a:endParaRPr lang="en-US" sz="2400" b="1">
            <a:solidFill>
              <a:schemeClr val="bg1">
                <a:lumMod val="10000"/>
                <a:lumOff val="90000"/>
              </a:schemeClr>
            </a:solidFill>
          </a:endParaRPr>
        </a:p>
      </dgm:t>
    </dgm:pt>
    <dgm:pt modelId="{701D2A22-70A2-4526-A484-6D9FF392D83C}" type="sibTrans" cxnId="{DEC0996C-DDD0-4583-A916-63A16D76D4C0}">
      <dgm:prSet/>
      <dgm:spPr/>
      <dgm:t>
        <a:bodyPr/>
        <a:lstStyle/>
        <a:p>
          <a:endParaRPr lang="en-US" sz="2400" b="1">
            <a:solidFill>
              <a:schemeClr val="bg1">
                <a:lumMod val="10000"/>
                <a:lumOff val="90000"/>
              </a:schemeClr>
            </a:solidFill>
          </a:endParaRPr>
        </a:p>
      </dgm:t>
    </dgm:pt>
    <dgm:pt modelId="{F04356AA-9740-41EC-A0B4-B6C7D49DE776}" type="pres">
      <dgm:prSet presAssocID="{C81B3E65-BD49-47FE-AEC2-ABB40528DC29}" presName="linear" presStyleCnt="0">
        <dgm:presLayoutVars>
          <dgm:animLvl val="lvl"/>
          <dgm:resizeHandles val="exact"/>
        </dgm:presLayoutVars>
      </dgm:prSet>
      <dgm:spPr/>
      <dgm:t>
        <a:bodyPr/>
        <a:lstStyle/>
        <a:p>
          <a:endParaRPr lang="en-US"/>
        </a:p>
      </dgm:t>
    </dgm:pt>
    <dgm:pt modelId="{1E13AEAE-43ED-4928-86A2-4DD73D1D17F4}" type="pres">
      <dgm:prSet presAssocID="{E3812AF7-82DF-44FB-B124-561B14FCEF16}" presName="parentText" presStyleLbl="node1" presStyleIdx="0" presStyleCnt="1">
        <dgm:presLayoutVars>
          <dgm:chMax val="0"/>
          <dgm:bulletEnabled val="1"/>
        </dgm:presLayoutVars>
      </dgm:prSet>
      <dgm:spPr/>
      <dgm:t>
        <a:bodyPr/>
        <a:lstStyle/>
        <a:p>
          <a:endParaRPr lang="en-US"/>
        </a:p>
      </dgm:t>
    </dgm:pt>
  </dgm:ptLst>
  <dgm:cxnLst>
    <dgm:cxn modelId="{DEC0996C-DDD0-4583-A916-63A16D76D4C0}" srcId="{C81B3E65-BD49-47FE-AEC2-ABB40528DC29}" destId="{E3812AF7-82DF-44FB-B124-561B14FCEF16}" srcOrd="0" destOrd="0" parTransId="{032F7972-6D19-4EEB-BCA0-90A726CF23F7}" sibTransId="{701D2A22-70A2-4526-A484-6D9FF392D83C}"/>
    <dgm:cxn modelId="{C37FE81B-7155-47FA-958A-1A6045BFCA35}" type="presOf" srcId="{C81B3E65-BD49-47FE-AEC2-ABB40528DC29}" destId="{F04356AA-9740-41EC-A0B4-B6C7D49DE776}" srcOrd="0" destOrd="0" presId="urn:microsoft.com/office/officeart/2005/8/layout/vList2"/>
    <dgm:cxn modelId="{A26AE876-A050-46FF-BA4B-FEB7B35212F0}" type="presOf" srcId="{E3812AF7-82DF-44FB-B124-561B14FCEF16}" destId="{1E13AEAE-43ED-4928-86A2-4DD73D1D17F4}" srcOrd="0" destOrd="0" presId="urn:microsoft.com/office/officeart/2005/8/layout/vList2"/>
    <dgm:cxn modelId="{1E05F6FC-164B-4B0F-B623-E67FCB7B0E05}" type="presParOf" srcId="{F04356AA-9740-41EC-A0B4-B6C7D49DE776}" destId="{1E13AEAE-43ED-4928-86A2-4DD73D1D17F4}" srcOrd="0" destOrd="0" presId="urn:microsoft.com/office/officeart/2005/8/layout/vList2"/>
  </dgm:cxnLst>
  <dgm:bg>
    <a:solidFill>
      <a:srgbClr val="7030A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97FCE8-B210-46E9-BCA5-3D9F397812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E9E67ED-3A10-47F0-9A4E-AC280E9B8D64}">
      <dgm:prSet/>
      <dgm:spPr>
        <a:noFill/>
      </dgm:spPr>
      <dgm:t>
        <a:bodyPr/>
        <a:lstStyle/>
        <a:p>
          <a:pPr algn="ctr" rtl="0"/>
          <a:r>
            <a:rPr lang="en-US" dirty="0" smtClean="0">
              <a:solidFill>
                <a:schemeClr val="bg1">
                  <a:lumMod val="10000"/>
                  <a:lumOff val="90000"/>
                </a:schemeClr>
              </a:solidFill>
            </a:rPr>
            <a:t>Recommended IPV Schedule*</a:t>
          </a:r>
          <a:endParaRPr lang="en-US" dirty="0">
            <a:solidFill>
              <a:schemeClr val="bg1">
                <a:lumMod val="10000"/>
                <a:lumOff val="90000"/>
              </a:schemeClr>
            </a:solidFill>
          </a:endParaRPr>
        </a:p>
      </dgm:t>
    </dgm:pt>
    <dgm:pt modelId="{27C3627B-569F-4E57-814F-D12C9CF2514A}" type="parTrans" cxnId="{1E160BBA-359B-4CA0-A3CE-CF3A2999F928}">
      <dgm:prSet/>
      <dgm:spPr/>
      <dgm:t>
        <a:bodyPr/>
        <a:lstStyle/>
        <a:p>
          <a:pPr algn="ctr"/>
          <a:endParaRPr lang="en-US">
            <a:solidFill>
              <a:schemeClr val="bg1">
                <a:lumMod val="10000"/>
                <a:lumOff val="90000"/>
              </a:schemeClr>
            </a:solidFill>
          </a:endParaRPr>
        </a:p>
      </dgm:t>
    </dgm:pt>
    <dgm:pt modelId="{9C541D6D-DE5B-4816-B685-6D1C7F9A160C}" type="sibTrans" cxnId="{1E160BBA-359B-4CA0-A3CE-CF3A2999F928}">
      <dgm:prSet/>
      <dgm:spPr/>
      <dgm:t>
        <a:bodyPr/>
        <a:lstStyle/>
        <a:p>
          <a:pPr algn="ctr"/>
          <a:endParaRPr lang="en-US">
            <a:solidFill>
              <a:schemeClr val="bg1">
                <a:lumMod val="10000"/>
                <a:lumOff val="90000"/>
              </a:schemeClr>
            </a:solidFill>
          </a:endParaRPr>
        </a:p>
      </dgm:t>
    </dgm:pt>
    <dgm:pt modelId="{6705AFE3-53F0-489E-B013-F62248C6FCB7}" type="pres">
      <dgm:prSet presAssocID="{7897FCE8-B210-46E9-BCA5-3D9F39781291}" presName="linear" presStyleCnt="0">
        <dgm:presLayoutVars>
          <dgm:animLvl val="lvl"/>
          <dgm:resizeHandles val="exact"/>
        </dgm:presLayoutVars>
      </dgm:prSet>
      <dgm:spPr/>
      <dgm:t>
        <a:bodyPr/>
        <a:lstStyle/>
        <a:p>
          <a:endParaRPr lang="en-US"/>
        </a:p>
      </dgm:t>
    </dgm:pt>
    <dgm:pt modelId="{B6738BC8-3C90-4FF3-90F9-E06D51F6C092}" type="pres">
      <dgm:prSet presAssocID="{7E9E67ED-3A10-47F0-9A4E-AC280E9B8D64}" presName="parentText" presStyleLbl="node1" presStyleIdx="0" presStyleCnt="1">
        <dgm:presLayoutVars>
          <dgm:chMax val="0"/>
          <dgm:bulletEnabled val="1"/>
        </dgm:presLayoutVars>
      </dgm:prSet>
      <dgm:spPr/>
      <dgm:t>
        <a:bodyPr/>
        <a:lstStyle/>
        <a:p>
          <a:endParaRPr lang="en-US"/>
        </a:p>
      </dgm:t>
    </dgm:pt>
  </dgm:ptLst>
  <dgm:cxnLst>
    <dgm:cxn modelId="{1E160BBA-359B-4CA0-A3CE-CF3A2999F928}" srcId="{7897FCE8-B210-46E9-BCA5-3D9F39781291}" destId="{7E9E67ED-3A10-47F0-9A4E-AC280E9B8D64}" srcOrd="0" destOrd="0" parTransId="{27C3627B-569F-4E57-814F-D12C9CF2514A}" sibTransId="{9C541D6D-DE5B-4816-B685-6D1C7F9A160C}"/>
    <dgm:cxn modelId="{A0226A58-A92A-4BFF-BE5C-7205246E854C}" type="presOf" srcId="{7E9E67ED-3A10-47F0-9A4E-AC280E9B8D64}" destId="{B6738BC8-3C90-4FF3-90F9-E06D51F6C092}" srcOrd="0" destOrd="0" presId="urn:microsoft.com/office/officeart/2005/8/layout/vList2"/>
    <dgm:cxn modelId="{14F2E1A3-584B-4DA2-AD88-3AD78FB402F6}" type="presOf" srcId="{7897FCE8-B210-46E9-BCA5-3D9F39781291}" destId="{6705AFE3-53F0-489E-B013-F62248C6FCB7}" srcOrd="0" destOrd="0" presId="urn:microsoft.com/office/officeart/2005/8/layout/vList2"/>
    <dgm:cxn modelId="{1C8DBB15-DF0A-4A47-A113-F128CE368A7F}" type="presParOf" srcId="{6705AFE3-53F0-489E-B013-F62248C6FCB7}" destId="{B6738BC8-3C90-4FF3-90F9-E06D51F6C092}" srcOrd="0" destOrd="0" presId="urn:microsoft.com/office/officeart/2005/8/layout/vList2"/>
  </dgm:cxnLst>
  <dgm:bg>
    <a:solidFill>
      <a:srgbClr val="7030A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6C5A9E-C0FE-A540-A4F7-EC5C58C06BCE}" type="doc">
      <dgm:prSet loTypeId="urn:microsoft.com/office/officeart/2005/8/layout/vList6" loCatId="" qsTypeId="urn:microsoft.com/office/officeart/2005/8/quickstyle/simple5" qsCatId="simple" csTypeId="urn:microsoft.com/office/officeart/2005/8/colors/accent0_2" csCatId="mainScheme" phldr="1"/>
      <dgm:spPr/>
      <dgm:t>
        <a:bodyPr/>
        <a:lstStyle/>
        <a:p>
          <a:endParaRPr lang="en-US"/>
        </a:p>
      </dgm:t>
    </dgm:pt>
    <dgm:pt modelId="{FDC6FB3B-5D52-554C-93A2-5469449BD861}">
      <dgm:prSet custT="1"/>
      <dgm:spPr>
        <a:solidFill>
          <a:schemeClr val="bg1"/>
        </a:solidFill>
      </dgm:spPr>
      <dgm:t>
        <a:bodyPr/>
        <a:lstStyle/>
        <a:p>
          <a:pPr rtl="0"/>
          <a:r>
            <a:rPr lang="en-US" sz="2400" b="1" dirty="0" smtClean="0">
              <a:solidFill>
                <a:srgbClr val="F8F8F8"/>
              </a:solidFill>
            </a:rPr>
            <a:t>At least one dose of IPV </a:t>
          </a:r>
          <a:r>
            <a:rPr lang="en-US" sz="2400" b="1" u="sng" dirty="0" smtClean="0">
              <a:solidFill>
                <a:srgbClr val="F8F8F8"/>
              </a:solidFill>
            </a:rPr>
            <a:t>at 14 weeks</a:t>
          </a:r>
          <a:r>
            <a:rPr lang="en-US" sz="2400" b="1" dirty="0" smtClean="0">
              <a:solidFill>
                <a:srgbClr val="F8F8F8"/>
              </a:solidFill>
            </a:rPr>
            <a:t> or </a:t>
          </a:r>
          <a:r>
            <a:rPr lang="en-US" sz="2400" b="1" u="sng" dirty="0" smtClean="0">
              <a:solidFill>
                <a:srgbClr val="F8F8F8"/>
              </a:solidFill>
            </a:rPr>
            <a:t>first contact </a:t>
          </a:r>
          <a:r>
            <a:rPr lang="en-US" sz="2400" b="1" dirty="0" smtClean="0">
              <a:solidFill>
                <a:srgbClr val="F8F8F8"/>
              </a:solidFill>
            </a:rPr>
            <a:t>afterwards</a:t>
          </a:r>
          <a:endParaRPr lang="en-US" sz="2400" b="1" dirty="0">
            <a:solidFill>
              <a:srgbClr val="F8F8F8"/>
            </a:solidFill>
          </a:endParaRPr>
        </a:p>
      </dgm:t>
    </dgm:pt>
    <dgm:pt modelId="{0D55BDA6-9716-7A4B-A979-61E8CC5B610C}" type="parTrans" cxnId="{9C1B12B1-C306-C848-A5A6-984F282AF538}">
      <dgm:prSet/>
      <dgm:spPr/>
      <dgm:t>
        <a:bodyPr/>
        <a:lstStyle/>
        <a:p>
          <a:endParaRPr lang="en-US"/>
        </a:p>
      </dgm:t>
    </dgm:pt>
    <dgm:pt modelId="{2EBF2B28-65CF-2D4D-A32D-B841E8726AA2}" type="sibTrans" cxnId="{9C1B12B1-C306-C848-A5A6-984F282AF538}">
      <dgm:prSet/>
      <dgm:spPr/>
      <dgm:t>
        <a:bodyPr/>
        <a:lstStyle/>
        <a:p>
          <a:endParaRPr lang="en-US"/>
        </a:p>
      </dgm:t>
    </dgm:pt>
    <dgm:pt modelId="{84F18309-8055-2142-94B5-37453457CE9E}">
      <dgm:prSet custT="1"/>
      <dgm:spPr>
        <a:solidFill>
          <a:srgbClr val="FFC000">
            <a:alpha val="90000"/>
          </a:srgbClr>
        </a:solidFill>
      </dgm:spPr>
      <dgm:t>
        <a:bodyPr/>
        <a:lstStyle/>
        <a:p>
          <a:pPr rtl="0"/>
          <a:r>
            <a:rPr lang="en-US" sz="2000" b="0" dirty="0" smtClean="0"/>
            <a:t>All children who are behind on their schedule should receive </a:t>
          </a:r>
          <a:r>
            <a:rPr lang="en-US" sz="2000" b="1" u="sng" dirty="0" smtClean="0"/>
            <a:t>at least one dose</a:t>
          </a:r>
          <a:r>
            <a:rPr lang="en-US" sz="2000" b="0" dirty="0" smtClean="0"/>
            <a:t> of the IPV at the first immunization contact after 14 weeks of age</a:t>
          </a:r>
          <a:endParaRPr lang="en-US" sz="2000" b="0" dirty="0"/>
        </a:p>
      </dgm:t>
    </dgm:pt>
    <dgm:pt modelId="{9AB80234-86BA-D54E-95B1-208D2BD0E69E}" type="parTrans" cxnId="{B90AA300-1092-6948-9EF0-CA20B236D447}">
      <dgm:prSet/>
      <dgm:spPr/>
      <dgm:t>
        <a:bodyPr/>
        <a:lstStyle/>
        <a:p>
          <a:endParaRPr lang="en-US"/>
        </a:p>
      </dgm:t>
    </dgm:pt>
    <dgm:pt modelId="{64CF3A63-FCA9-B34B-A2CC-37D0C32DD72E}" type="sibTrans" cxnId="{B90AA300-1092-6948-9EF0-CA20B236D447}">
      <dgm:prSet/>
      <dgm:spPr/>
      <dgm:t>
        <a:bodyPr/>
        <a:lstStyle/>
        <a:p>
          <a:endParaRPr lang="en-US"/>
        </a:p>
      </dgm:t>
    </dgm:pt>
    <dgm:pt modelId="{FE795087-76C0-A44B-A149-F1CC9AC2641E}">
      <dgm:prSet custT="1"/>
      <dgm:spPr>
        <a:solidFill>
          <a:schemeClr val="bg1"/>
        </a:solidFill>
      </dgm:spPr>
      <dgm:t>
        <a:bodyPr/>
        <a:lstStyle/>
        <a:p>
          <a:pPr algn="l" rtl="0"/>
          <a:r>
            <a:rPr lang="en-US" sz="2400" b="0" dirty="0" smtClean="0">
              <a:solidFill>
                <a:srgbClr val="F8F8F8"/>
              </a:solidFill>
            </a:rPr>
            <a:t>IPV does </a:t>
          </a:r>
          <a:r>
            <a:rPr lang="en-US" sz="2400" b="1" u="sng" dirty="0" smtClean="0">
              <a:solidFill>
                <a:srgbClr val="F8F8F8"/>
              </a:solidFill>
            </a:rPr>
            <a:t>not replace ANY of the OPV doses</a:t>
          </a:r>
          <a:endParaRPr lang="en-US" sz="1800" b="0" dirty="0">
            <a:solidFill>
              <a:srgbClr val="F8F8F8"/>
            </a:solidFill>
          </a:endParaRPr>
        </a:p>
      </dgm:t>
    </dgm:pt>
    <dgm:pt modelId="{5ACA7C63-3A3C-E94E-9DE6-D28DA08CAB6E}" type="parTrans" cxnId="{2E14EE63-78FB-EB4E-9C2C-582AEF82D023}">
      <dgm:prSet/>
      <dgm:spPr/>
      <dgm:t>
        <a:bodyPr/>
        <a:lstStyle/>
        <a:p>
          <a:endParaRPr lang="en-US"/>
        </a:p>
      </dgm:t>
    </dgm:pt>
    <dgm:pt modelId="{FEEB209F-ADFE-EA44-B7AF-CA770E2A2FCE}" type="sibTrans" cxnId="{2E14EE63-78FB-EB4E-9C2C-582AEF82D023}">
      <dgm:prSet/>
      <dgm:spPr/>
      <dgm:t>
        <a:bodyPr/>
        <a:lstStyle/>
        <a:p>
          <a:endParaRPr lang="en-US"/>
        </a:p>
      </dgm:t>
    </dgm:pt>
    <dgm:pt modelId="{4065D0B6-3DEF-C949-91BF-4CD52ACDC5ED}">
      <dgm:prSet custT="1"/>
      <dgm:spPr>
        <a:solidFill>
          <a:srgbClr val="FFC000">
            <a:alpha val="90000"/>
          </a:srgbClr>
        </a:solidFill>
      </dgm:spPr>
      <dgm:t>
        <a:bodyPr/>
        <a:lstStyle/>
        <a:p>
          <a:r>
            <a:rPr lang="en-US" sz="2000" dirty="0" smtClean="0"/>
            <a:t>Until polio transmission is interrupted globally, OPV will be a critical component of the eradication strategy</a:t>
          </a:r>
          <a:endParaRPr lang="en-US" sz="2000" dirty="0"/>
        </a:p>
      </dgm:t>
    </dgm:pt>
    <dgm:pt modelId="{33A5BD10-FF4D-EA4A-9876-D9FDF87018A0}" type="parTrans" cxnId="{1635E398-03CB-3840-982E-41F7645F4326}">
      <dgm:prSet/>
      <dgm:spPr/>
      <dgm:t>
        <a:bodyPr/>
        <a:lstStyle/>
        <a:p>
          <a:endParaRPr lang="en-US"/>
        </a:p>
      </dgm:t>
    </dgm:pt>
    <dgm:pt modelId="{7C74D26B-CD2B-6640-AF28-D0D336FFC543}" type="sibTrans" cxnId="{1635E398-03CB-3840-982E-41F7645F4326}">
      <dgm:prSet/>
      <dgm:spPr/>
      <dgm:t>
        <a:bodyPr/>
        <a:lstStyle/>
        <a:p>
          <a:endParaRPr lang="en-US"/>
        </a:p>
      </dgm:t>
    </dgm:pt>
    <dgm:pt modelId="{98045C54-902B-B74F-934D-51AA8A8DCAA0}" type="pres">
      <dgm:prSet presAssocID="{7B6C5A9E-C0FE-A540-A4F7-EC5C58C06BCE}" presName="Name0" presStyleCnt="0">
        <dgm:presLayoutVars>
          <dgm:dir/>
          <dgm:animLvl val="lvl"/>
          <dgm:resizeHandles/>
        </dgm:presLayoutVars>
      </dgm:prSet>
      <dgm:spPr/>
      <dgm:t>
        <a:bodyPr/>
        <a:lstStyle/>
        <a:p>
          <a:endParaRPr lang="en-US"/>
        </a:p>
      </dgm:t>
    </dgm:pt>
    <dgm:pt modelId="{4A42DECC-8892-9947-833F-F53087710551}" type="pres">
      <dgm:prSet presAssocID="{FDC6FB3B-5D52-554C-93A2-5469449BD861}" presName="linNode" presStyleCnt="0"/>
      <dgm:spPr/>
      <dgm:t>
        <a:bodyPr/>
        <a:lstStyle/>
        <a:p>
          <a:endParaRPr lang="en-US"/>
        </a:p>
      </dgm:t>
    </dgm:pt>
    <dgm:pt modelId="{28AAD027-F4CE-2F4D-A30B-4DAC1E97B95F}" type="pres">
      <dgm:prSet presAssocID="{FDC6FB3B-5D52-554C-93A2-5469449BD861}" presName="parentShp" presStyleLbl="node1" presStyleIdx="0" presStyleCnt="2">
        <dgm:presLayoutVars>
          <dgm:bulletEnabled val="1"/>
        </dgm:presLayoutVars>
      </dgm:prSet>
      <dgm:spPr/>
      <dgm:t>
        <a:bodyPr/>
        <a:lstStyle/>
        <a:p>
          <a:endParaRPr lang="en-US"/>
        </a:p>
      </dgm:t>
    </dgm:pt>
    <dgm:pt modelId="{774755A8-DC51-9348-862A-BB5CF313E0FE}" type="pres">
      <dgm:prSet presAssocID="{FDC6FB3B-5D52-554C-93A2-5469449BD861}" presName="childShp" presStyleLbl="bgAccFollowNode1" presStyleIdx="0" presStyleCnt="2">
        <dgm:presLayoutVars>
          <dgm:bulletEnabled val="1"/>
        </dgm:presLayoutVars>
      </dgm:prSet>
      <dgm:spPr/>
      <dgm:t>
        <a:bodyPr/>
        <a:lstStyle/>
        <a:p>
          <a:endParaRPr lang="en-US"/>
        </a:p>
      </dgm:t>
    </dgm:pt>
    <dgm:pt modelId="{14D8E538-0B19-6847-B6A7-C818FB8F4A94}" type="pres">
      <dgm:prSet presAssocID="{2EBF2B28-65CF-2D4D-A32D-B841E8726AA2}" presName="spacing" presStyleCnt="0"/>
      <dgm:spPr/>
      <dgm:t>
        <a:bodyPr/>
        <a:lstStyle/>
        <a:p>
          <a:endParaRPr lang="en-US"/>
        </a:p>
      </dgm:t>
    </dgm:pt>
    <dgm:pt modelId="{518C2FBB-1E33-754B-9156-0DDEFE24544B}" type="pres">
      <dgm:prSet presAssocID="{FE795087-76C0-A44B-A149-F1CC9AC2641E}" presName="linNode" presStyleCnt="0"/>
      <dgm:spPr/>
      <dgm:t>
        <a:bodyPr/>
        <a:lstStyle/>
        <a:p>
          <a:endParaRPr lang="en-US"/>
        </a:p>
      </dgm:t>
    </dgm:pt>
    <dgm:pt modelId="{C5E8E389-94E0-9B43-9F24-F8D9A87189AA}" type="pres">
      <dgm:prSet presAssocID="{FE795087-76C0-A44B-A149-F1CC9AC2641E}" presName="parentShp" presStyleLbl="node1" presStyleIdx="1" presStyleCnt="2">
        <dgm:presLayoutVars>
          <dgm:bulletEnabled val="1"/>
        </dgm:presLayoutVars>
      </dgm:prSet>
      <dgm:spPr/>
      <dgm:t>
        <a:bodyPr/>
        <a:lstStyle/>
        <a:p>
          <a:endParaRPr lang="en-US"/>
        </a:p>
      </dgm:t>
    </dgm:pt>
    <dgm:pt modelId="{F9F6DE78-E266-BD43-BC44-3CD8482DA562}" type="pres">
      <dgm:prSet presAssocID="{FE795087-76C0-A44B-A149-F1CC9AC2641E}" presName="childShp" presStyleLbl="bgAccFollowNode1" presStyleIdx="1" presStyleCnt="2">
        <dgm:presLayoutVars>
          <dgm:bulletEnabled val="1"/>
        </dgm:presLayoutVars>
      </dgm:prSet>
      <dgm:spPr/>
      <dgm:t>
        <a:bodyPr/>
        <a:lstStyle/>
        <a:p>
          <a:endParaRPr lang="en-US"/>
        </a:p>
      </dgm:t>
    </dgm:pt>
  </dgm:ptLst>
  <dgm:cxnLst>
    <dgm:cxn modelId="{F248FCF7-C93E-4A67-BA78-EA83A1649DA3}" type="presOf" srcId="{FDC6FB3B-5D52-554C-93A2-5469449BD861}" destId="{28AAD027-F4CE-2F4D-A30B-4DAC1E97B95F}" srcOrd="0" destOrd="0" presId="urn:microsoft.com/office/officeart/2005/8/layout/vList6"/>
    <dgm:cxn modelId="{B90AA300-1092-6948-9EF0-CA20B236D447}" srcId="{FDC6FB3B-5D52-554C-93A2-5469449BD861}" destId="{84F18309-8055-2142-94B5-37453457CE9E}" srcOrd="0" destOrd="0" parTransId="{9AB80234-86BA-D54E-95B1-208D2BD0E69E}" sibTransId="{64CF3A63-FCA9-B34B-A2CC-37D0C32DD72E}"/>
    <dgm:cxn modelId="{7A2FCB0D-6212-4DBE-91A5-7516D5955ED2}" type="presOf" srcId="{FE795087-76C0-A44B-A149-F1CC9AC2641E}" destId="{C5E8E389-94E0-9B43-9F24-F8D9A87189AA}" srcOrd="0" destOrd="0" presId="urn:microsoft.com/office/officeart/2005/8/layout/vList6"/>
    <dgm:cxn modelId="{25023EDE-6A78-4B48-A289-DF4C94A5A85B}" type="presOf" srcId="{7B6C5A9E-C0FE-A540-A4F7-EC5C58C06BCE}" destId="{98045C54-902B-B74F-934D-51AA8A8DCAA0}" srcOrd="0" destOrd="0" presId="urn:microsoft.com/office/officeart/2005/8/layout/vList6"/>
    <dgm:cxn modelId="{2E14EE63-78FB-EB4E-9C2C-582AEF82D023}" srcId="{7B6C5A9E-C0FE-A540-A4F7-EC5C58C06BCE}" destId="{FE795087-76C0-A44B-A149-F1CC9AC2641E}" srcOrd="1" destOrd="0" parTransId="{5ACA7C63-3A3C-E94E-9DE6-D28DA08CAB6E}" sibTransId="{FEEB209F-ADFE-EA44-B7AF-CA770E2A2FCE}"/>
    <dgm:cxn modelId="{661A68A9-EA44-4E8C-925B-6367F7B6A956}" type="presOf" srcId="{84F18309-8055-2142-94B5-37453457CE9E}" destId="{774755A8-DC51-9348-862A-BB5CF313E0FE}" srcOrd="0" destOrd="0" presId="urn:microsoft.com/office/officeart/2005/8/layout/vList6"/>
    <dgm:cxn modelId="{9C1B12B1-C306-C848-A5A6-984F282AF538}" srcId="{7B6C5A9E-C0FE-A540-A4F7-EC5C58C06BCE}" destId="{FDC6FB3B-5D52-554C-93A2-5469449BD861}" srcOrd="0" destOrd="0" parTransId="{0D55BDA6-9716-7A4B-A979-61E8CC5B610C}" sibTransId="{2EBF2B28-65CF-2D4D-A32D-B841E8726AA2}"/>
    <dgm:cxn modelId="{403F799B-74CC-4D10-B87F-A257EB72E3B1}" type="presOf" srcId="{4065D0B6-3DEF-C949-91BF-4CD52ACDC5ED}" destId="{F9F6DE78-E266-BD43-BC44-3CD8482DA562}" srcOrd="0" destOrd="0" presId="urn:microsoft.com/office/officeart/2005/8/layout/vList6"/>
    <dgm:cxn modelId="{1635E398-03CB-3840-982E-41F7645F4326}" srcId="{FE795087-76C0-A44B-A149-F1CC9AC2641E}" destId="{4065D0B6-3DEF-C949-91BF-4CD52ACDC5ED}" srcOrd="0" destOrd="0" parTransId="{33A5BD10-FF4D-EA4A-9876-D9FDF87018A0}" sibTransId="{7C74D26B-CD2B-6640-AF28-D0D336FFC543}"/>
    <dgm:cxn modelId="{22BEFB9F-A15A-49ED-8654-36BB44A37401}" type="presParOf" srcId="{98045C54-902B-B74F-934D-51AA8A8DCAA0}" destId="{4A42DECC-8892-9947-833F-F53087710551}" srcOrd="0" destOrd="0" presId="urn:microsoft.com/office/officeart/2005/8/layout/vList6"/>
    <dgm:cxn modelId="{9A2E5E8D-667F-4CC4-9A10-2DB59B65AA81}" type="presParOf" srcId="{4A42DECC-8892-9947-833F-F53087710551}" destId="{28AAD027-F4CE-2F4D-A30B-4DAC1E97B95F}" srcOrd="0" destOrd="0" presId="urn:microsoft.com/office/officeart/2005/8/layout/vList6"/>
    <dgm:cxn modelId="{EE4A31A4-04E2-4F4E-B547-6E353212BEF6}" type="presParOf" srcId="{4A42DECC-8892-9947-833F-F53087710551}" destId="{774755A8-DC51-9348-862A-BB5CF313E0FE}" srcOrd="1" destOrd="0" presId="urn:microsoft.com/office/officeart/2005/8/layout/vList6"/>
    <dgm:cxn modelId="{256D8815-C8B5-47D6-A0F9-B98F9F49AB62}" type="presParOf" srcId="{98045C54-902B-B74F-934D-51AA8A8DCAA0}" destId="{14D8E538-0B19-6847-B6A7-C818FB8F4A94}" srcOrd="1" destOrd="0" presId="urn:microsoft.com/office/officeart/2005/8/layout/vList6"/>
    <dgm:cxn modelId="{A13F0DEA-00F1-49C1-B9AC-E4581809BAFB}" type="presParOf" srcId="{98045C54-902B-B74F-934D-51AA8A8DCAA0}" destId="{518C2FBB-1E33-754B-9156-0DDEFE24544B}" srcOrd="2" destOrd="0" presId="urn:microsoft.com/office/officeart/2005/8/layout/vList6"/>
    <dgm:cxn modelId="{9D9018C7-E83A-404E-BABA-51F37CB4EC7A}" type="presParOf" srcId="{518C2FBB-1E33-754B-9156-0DDEFE24544B}" destId="{C5E8E389-94E0-9B43-9F24-F8D9A87189AA}" srcOrd="0" destOrd="0" presId="urn:microsoft.com/office/officeart/2005/8/layout/vList6"/>
    <dgm:cxn modelId="{F0931B5A-899C-4B79-91DF-65F976862380}" type="presParOf" srcId="{518C2FBB-1E33-754B-9156-0DDEFE24544B}" destId="{F9F6DE78-E266-BD43-BC44-3CD8482DA562}"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98C0A-8FF7-495F-91F8-CE74D697BBC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F5809AD-960D-4B89-BCA4-5B55097FFABB}">
      <dgm:prSet custT="1"/>
      <dgm:spPr>
        <a:noFill/>
      </dgm:spPr>
      <dgm:t>
        <a:bodyPr/>
        <a:lstStyle/>
        <a:p>
          <a:pPr algn="ctr" rtl="0"/>
          <a:r>
            <a:rPr lang="en-US" sz="4000" b="1" dirty="0" smtClean="0">
              <a:solidFill>
                <a:schemeClr val="bg1">
                  <a:lumMod val="10000"/>
                  <a:lumOff val="90000"/>
                </a:schemeClr>
              </a:solidFill>
            </a:rPr>
            <a:t>Rationale for OPV2 withdrawal</a:t>
          </a:r>
          <a:endParaRPr lang="en-US" sz="4000" b="1" dirty="0">
            <a:solidFill>
              <a:schemeClr val="bg1">
                <a:lumMod val="10000"/>
                <a:lumOff val="90000"/>
              </a:schemeClr>
            </a:solidFill>
          </a:endParaRPr>
        </a:p>
      </dgm:t>
    </dgm:pt>
    <dgm:pt modelId="{0EB0096B-13E5-4FBE-9974-AB5444A19028}" type="parTrans" cxnId="{48435B2F-BB18-463A-9BE1-957AF1F00138}">
      <dgm:prSet/>
      <dgm:spPr/>
      <dgm:t>
        <a:bodyPr/>
        <a:lstStyle/>
        <a:p>
          <a:endParaRPr lang="en-US">
            <a:solidFill>
              <a:schemeClr val="bg1">
                <a:lumMod val="10000"/>
                <a:lumOff val="90000"/>
              </a:schemeClr>
            </a:solidFill>
          </a:endParaRPr>
        </a:p>
      </dgm:t>
    </dgm:pt>
    <dgm:pt modelId="{CC9BBD56-4D00-469B-9501-8C4E6E6C0365}" type="sibTrans" cxnId="{48435B2F-BB18-463A-9BE1-957AF1F00138}">
      <dgm:prSet/>
      <dgm:spPr/>
      <dgm:t>
        <a:bodyPr/>
        <a:lstStyle/>
        <a:p>
          <a:endParaRPr lang="en-US">
            <a:solidFill>
              <a:schemeClr val="bg1">
                <a:lumMod val="10000"/>
                <a:lumOff val="90000"/>
              </a:schemeClr>
            </a:solidFill>
          </a:endParaRPr>
        </a:p>
      </dgm:t>
    </dgm:pt>
    <dgm:pt modelId="{285412E5-1C04-426C-8BF3-318E84A52C1E}" type="pres">
      <dgm:prSet presAssocID="{D6F98C0A-8FF7-495F-91F8-CE74D697BBC6}" presName="linear" presStyleCnt="0">
        <dgm:presLayoutVars>
          <dgm:animLvl val="lvl"/>
          <dgm:resizeHandles val="exact"/>
        </dgm:presLayoutVars>
      </dgm:prSet>
      <dgm:spPr/>
      <dgm:t>
        <a:bodyPr/>
        <a:lstStyle/>
        <a:p>
          <a:endParaRPr lang="en-US"/>
        </a:p>
      </dgm:t>
    </dgm:pt>
    <dgm:pt modelId="{D3D0DA91-48A6-4B93-AE3E-1DD9E5C99DCF}" type="pres">
      <dgm:prSet presAssocID="{FF5809AD-960D-4B89-BCA4-5B55097FFABB}" presName="parentText" presStyleLbl="node1" presStyleIdx="0" presStyleCnt="1" custLinFactNeighborX="216" custLinFactNeighborY="-31263">
        <dgm:presLayoutVars>
          <dgm:chMax val="0"/>
          <dgm:bulletEnabled val="1"/>
        </dgm:presLayoutVars>
      </dgm:prSet>
      <dgm:spPr/>
      <dgm:t>
        <a:bodyPr/>
        <a:lstStyle/>
        <a:p>
          <a:endParaRPr lang="en-US"/>
        </a:p>
      </dgm:t>
    </dgm:pt>
  </dgm:ptLst>
  <dgm:cxnLst>
    <dgm:cxn modelId="{48435B2F-BB18-463A-9BE1-957AF1F00138}" srcId="{D6F98C0A-8FF7-495F-91F8-CE74D697BBC6}" destId="{FF5809AD-960D-4B89-BCA4-5B55097FFABB}" srcOrd="0" destOrd="0" parTransId="{0EB0096B-13E5-4FBE-9974-AB5444A19028}" sibTransId="{CC9BBD56-4D00-469B-9501-8C4E6E6C0365}"/>
    <dgm:cxn modelId="{473F4536-04E8-4D5F-B1CD-A5AF1B7063AB}" type="presOf" srcId="{D6F98C0A-8FF7-495F-91F8-CE74D697BBC6}" destId="{285412E5-1C04-426C-8BF3-318E84A52C1E}" srcOrd="0" destOrd="0" presId="urn:microsoft.com/office/officeart/2005/8/layout/vList2"/>
    <dgm:cxn modelId="{47CDBB32-BEF2-4795-869F-F7884711C1DA}" type="presOf" srcId="{FF5809AD-960D-4B89-BCA4-5B55097FFABB}" destId="{D3D0DA91-48A6-4B93-AE3E-1DD9E5C99DCF}" srcOrd="0" destOrd="0" presId="urn:microsoft.com/office/officeart/2005/8/layout/vList2"/>
    <dgm:cxn modelId="{FF5F7AA1-1CEF-4B37-8252-559B136D0B55}" type="presParOf" srcId="{285412E5-1C04-426C-8BF3-318E84A52C1E}" destId="{D3D0DA91-48A6-4B93-AE3E-1DD9E5C99DCF}" srcOrd="0" destOrd="0" presId="urn:microsoft.com/office/officeart/2005/8/layout/vList2"/>
  </dgm:cxnLst>
  <dgm:bg>
    <a:solidFill>
      <a:srgbClr val="7030A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1D5FD-13A6-CD40-B07E-054F749B3CEE}" type="doc">
      <dgm:prSet loTypeId="urn:microsoft.com/office/officeart/2008/layout/LinedList" loCatId="" qsTypeId="urn:microsoft.com/office/officeart/2005/8/quickstyle/simple4" qsCatId="simple" csTypeId="urn:microsoft.com/office/officeart/2005/8/colors/colorful4" csCatId="colorful" phldr="1"/>
      <dgm:spPr/>
      <dgm:t>
        <a:bodyPr/>
        <a:lstStyle/>
        <a:p>
          <a:endParaRPr lang="en-US"/>
        </a:p>
      </dgm:t>
    </dgm:pt>
    <dgm:pt modelId="{973D66C8-BD69-DE4D-A047-E323EFFD98CC}">
      <dgm:prSet custT="1"/>
      <dgm:spPr/>
      <dgm:t>
        <a:bodyPr/>
        <a:lstStyle/>
        <a:p>
          <a:pPr rtl="0"/>
          <a:r>
            <a:rPr lang="en-US" sz="2400" b="0" baseline="0" dirty="0" smtClean="0">
              <a:solidFill>
                <a:schemeClr val="bg1"/>
              </a:solidFill>
            </a:rPr>
            <a:t>Last naturally occurring case of WPV case detected in Aligarh, India in </a:t>
          </a:r>
          <a:r>
            <a:rPr lang="en-US" sz="2400" b="0" baseline="0" dirty="0" smtClean="0">
              <a:solidFill>
                <a:schemeClr val="bg1"/>
              </a:solidFill>
            </a:rPr>
            <a:t>1999 – WPV 2 ERADICATION CERTIFIED</a:t>
          </a:r>
          <a:br>
            <a:rPr lang="en-US" sz="2400" b="0" baseline="0" dirty="0" smtClean="0">
              <a:solidFill>
                <a:schemeClr val="bg1"/>
              </a:solidFill>
            </a:rPr>
          </a:br>
          <a:r>
            <a:rPr lang="en-US" sz="2400" b="0" baseline="0" dirty="0" smtClean="0">
              <a:solidFill>
                <a:schemeClr val="bg1"/>
              </a:solidFill>
            </a:rPr>
            <a:t>I</a:t>
          </a:r>
        </a:p>
        <a:p>
          <a:pPr rtl="0"/>
          <a:endParaRPr lang="en-US" sz="2400" dirty="0">
            <a:solidFill>
              <a:schemeClr val="bg1"/>
            </a:solidFill>
          </a:endParaRPr>
        </a:p>
      </dgm:t>
    </dgm:pt>
    <dgm:pt modelId="{6D8F04E8-FC5F-4741-9187-18F6C1DD401E}" type="parTrans" cxnId="{E8334926-4C8F-E44B-8490-B9BA8D70681F}">
      <dgm:prSet/>
      <dgm:spPr/>
      <dgm:t>
        <a:bodyPr/>
        <a:lstStyle/>
        <a:p>
          <a:endParaRPr lang="en-US" sz="2000"/>
        </a:p>
      </dgm:t>
    </dgm:pt>
    <dgm:pt modelId="{6CD434EB-C114-1B4C-8C5F-636981D40286}" type="sibTrans" cxnId="{E8334926-4C8F-E44B-8490-B9BA8D70681F}">
      <dgm:prSet/>
      <dgm:spPr/>
      <dgm:t>
        <a:bodyPr/>
        <a:lstStyle/>
        <a:p>
          <a:endParaRPr lang="en-US" sz="2000"/>
        </a:p>
      </dgm:t>
    </dgm:pt>
    <dgm:pt modelId="{F7B1E80B-52DD-1243-AC71-09FC783E79B2}">
      <dgm:prSet custT="1"/>
      <dgm:spPr/>
      <dgm:t>
        <a:bodyPr/>
        <a:lstStyle/>
        <a:p>
          <a:pPr rtl="0"/>
          <a:r>
            <a:rPr lang="en-US" sz="2400" b="1" baseline="0" dirty="0" smtClean="0">
              <a:solidFill>
                <a:schemeClr val="bg1"/>
              </a:solidFill>
            </a:rPr>
            <a:t>Type 2 polio vaccine causes &gt;95% of Vaccine Derived Polio Virus (VDPV) cases </a:t>
          </a:r>
          <a:endParaRPr lang="en-US" sz="2400" dirty="0">
            <a:solidFill>
              <a:schemeClr val="bg1"/>
            </a:solidFill>
          </a:endParaRPr>
        </a:p>
      </dgm:t>
    </dgm:pt>
    <dgm:pt modelId="{0D43E4ED-B12A-6742-BD36-C928CC822C76}" type="parTrans" cxnId="{8DCAA1AD-E253-1C42-9F60-9D3BC92CF0E5}">
      <dgm:prSet/>
      <dgm:spPr/>
      <dgm:t>
        <a:bodyPr/>
        <a:lstStyle/>
        <a:p>
          <a:endParaRPr lang="en-US" sz="2000"/>
        </a:p>
      </dgm:t>
    </dgm:pt>
    <dgm:pt modelId="{B98BA130-5A38-EA40-B421-DBAB43948230}" type="sibTrans" cxnId="{8DCAA1AD-E253-1C42-9F60-9D3BC92CF0E5}">
      <dgm:prSet/>
      <dgm:spPr/>
      <dgm:t>
        <a:bodyPr/>
        <a:lstStyle/>
        <a:p>
          <a:endParaRPr lang="en-US" sz="2000"/>
        </a:p>
      </dgm:t>
    </dgm:pt>
    <dgm:pt modelId="{51FA2D80-2909-3C49-AAA7-7EBEADF38BBC}">
      <dgm:prSet custT="1"/>
      <dgm:spPr/>
      <dgm:t>
        <a:bodyPr/>
        <a:lstStyle/>
        <a:p>
          <a:pPr rtl="0"/>
          <a:r>
            <a:rPr lang="en-US" sz="2400" b="0" baseline="0" dirty="0" smtClean="0">
              <a:solidFill>
                <a:schemeClr val="bg1"/>
              </a:solidFill>
            </a:rPr>
            <a:t>Type 2 causes approximately 40% of Vaccine-associated paralytic poliomyelitis (VAPP) cases</a:t>
          </a:r>
          <a:endParaRPr lang="en-US" sz="2400" dirty="0">
            <a:solidFill>
              <a:schemeClr val="bg1"/>
            </a:solidFill>
          </a:endParaRPr>
        </a:p>
      </dgm:t>
    </dgm:pt>
    <dgm:pt modelId="{8D48860C-6758-1B42-821E-6F425F68A06E}" type="parTrans" cxnId="{4DD97579-81AA-994C-8E88-992005245497}">
      <dgm:prSet/>
      <dgm:spPr/>
      <dgm:t>
        <a:bodyPr/>
        <a:lstStyle/>
        <a:p>
          <a:endParaRPr lang="en-US" sz="2000"/>
        </a:p>
      </dgm:t>
    </dgm:pt>
    <dgm:pt modelId="{C698160A-72BB-E448-A5CF-90EB8F6B31BC}" type="sibTrans" cxnId="{4DD97579-81AA-994C-8E88-992005245497}">
      <dgm:prSet/>
      <dgm:spPr/>
      <dgm:t>
        <a:bodyPr/>
        <a:lstStyle/>
        <a:p>
          <a:endParaRPr lang="en-US" sz="2000"/>
        </a:p>
      </dgm:t>
    </dgm:pt>
    <dgm:pt modelId="{12F74FA6-7786-2841-8922-9E8A71595B6D}">
      <dgm:prSet custT="1"/>
      <dgm:spPr/>
      <dgm:t>
        <a:bodyPr/>
        <a:lstStyle/>
        <a:p>
          <a:pPr rtl="0"/>
          <a:r>
            <a:rPr lang="en-US" sz="2400" b="0" baseline="0" dirty="0" smtClean="0">
              <a:solidFill>
                <a:schemeClr val="bg1"/>
              </a:solidFill>
            </a:rPr>
            <a:t>Type 2 component of OPV interferes with immune response to types 1 and types 3 </a:t>
          </a:r>
          <a:endParaRPr lang="en-US" sz="2400" dirty="0">
            <a:solidFill>
              <a:schemeClr val="bg1"/>
            </a:solidFill>
          </a:endParaRPr>
        </a:p>
      </dgm:t>
    </dgm:pt>
    <dgm:pt modelId="{AFB730BB-2943-1347-8FDD-A017083596B0}" type="parTrans" cxnId="{85AFCD82-53DE-3542-AB25-0FF475C30EF5}">
      <dgm:prSet/>
      <dgm:spPr/>
      <dgm:t>
        <a:bodyPr/>
        <a:lstStyle/>
        <a:p>
          <a:endParaRPr lang="en-US" sz="2000"/>
        </a:p>
      </dgm:t>
    </dgm:pt>
    <dgm:pt modelId="{E2C36DCE-8387-AD4F-BCB1-B13086B9BBBE}" type="sibTrans" cxnId="{85AFCD82-53DE-3542-AB25-0FF475C30EF5}">
      <dgm:prSet/>
      <dgm:spPr/>
      <dgm:t>
        <a:bodyPr/>
        <a:lstStyle/>
        <a:p>
          <a:endParaRPr lang="en-US" sz="2000"/>
        </a:p>
      </dgm:t>
    </dgm:pt>
    <dgm:pt modelId="{8152D05C-1677-6240-ACD0-848B0C77A742}">
      <dgm:prSet custT="1"/>
      <dgm:spPr/>
      <dgm:t>
        <a:bodyPr/>
        <a:lstStyle/>
        <a:p>
          <a:pPr rtl="0"/>
          <a:endParaRPr lang="en-US" sz="2400" dirty="0"/>
        </a:p>
      </dgm:t>
    </dgm:pt>
    <dgm:pt modelId="{0C619BE7-A239-0748-915F-20644745FE35}" type="parTrans" cxnId="{6E200E13-3E75-2C48-8859-DE6DEC064672}">
      <dgm:prSet/>
      <dgm:spPr/>
      <dgm:t>
        <a:bodyPr/>
        <a:lstStyle/>
        <a:p>
          <a:endParaRPr lang="en-US" sz="2000"/>
        </a:p>
      </dgm:t>
    </dgm:pt>
    <dgm:pt modelId="{F662D700-03B0-B34F-8D15-06B15FD9B87B}" type="sibTrans" cxnId="{6E200E13-3E75-2C48-8859-DE6DEC064672}">
      <dgm:prSet/>
      <dgm:spPr/>
      <dgm:t>
        <a:bodyPr/>
        <a:lstStyle/>
        <a:p>
          <a:endParaRPr lang="en-US" sz="2000"/>
        </a:p>
      </dgm:t>
    </dgm:pt>
    <dgm:pt modelId="{6C0B7AE9-F1FE-DD4B-B9BA-3FC930D3FEDA}" type="pres">
      <dgm:prSet presAssocID="{1571D5FD-13A6-CD40-B07E-054F749B3CEE}" presName="vert0" presStyleCnt="0">
        <dgm:presLayoutVars>
          <dgm:dir/>
          <dgm:animOne val="branch"/>
          <dgm:animLvl val="lvl"/>
        </dgm:presLayoutVars>
      </dgm:prSet>
      <dgm:spPr/>
      <dgm:t>
        <a:bodyPr/>
        <a:lstStyle/>
        <a:p>
          <a:endParaRPr lang="en-US"/>
        </a:p>
      </dgm:t>
    </dgm:pt>
    <dgm:pt modelId="{79F426BE-53AB-D14B-A5A1-EB03A1D30B61}" type="pres">
      <dgm:prSet presAssocID="{973D66C8-BD69-DE4D-A047-E323EFFD98CC}" presName="thickLine" presStyleLbl="alignNode1" presStyleIdx="0" presStyleCnt="5"/>
      <dgm:spPr/>
    </dgm:pt>
    <dgm:pt modelId="{B7F737BB-127F-724B-9211-963907317F19}" type="pres">
      <dgm:prSet presAssocID="{973D66C8-BD69-DE4D-A047-E323EFFD98CC}" presName="horz1" presStyleCnt="0"/>
      <dgm:spPr/>
    </dgm:pt>
    <dgm:pt modelId="{FC40FD0A-BD8F-1346-A22B-F039DA2CCB30}" type="pres">
      <dgm:prSet presAssocID="{973D66C8-BD69-DE4D-A047-E323EFFD98CC}" presName="tx1" presStyleLbl="revTx" presStyleIdx="0" presStyleCnt="5"/>
      <dgm:spPr/>
      <dgm:t>
        <a:bodyPr/>
        <a:lstStyle/>
        <a:p>
          <a:endParaRPr lang="en-US"/>
        </a:p>
      </dgm:t>
    </dgm:pt>
    <dgm:pt modelId="{97FF2230-4F40-2D41-9809-7A2375830C83}" type="pres">
      <dgm:prSet presAssocID="{973D66C8-BD69-DE4D-A047-E323EFFD98CC}" presName="vert1" presStyleCnt="0"/>
      <dgm:spPr/>
    </dgm:pt>
    <dgm:pt modelId="{40CD082F-24A1-B245-B273-1F8695DBA533}" type="pres">
      <dgm:prSet presAssocID="{F7B1E80B-52DD-1243-AC71-09FC783E79B2}" presName="thickLine" presStyleLbl="alignNode1" presStyleIdx="1" presStyleCnt="5"/>
      <dgm:spPr/>
    </dgm:pt>
    <dgm:pt modelId="{46021929-6049-BD44-8E83-EAF12A3AE03D}" type="pres">
      <dgm:prSet presAssocID="{F7B1E80B-52DD-1243-AC71-09FC783E79B2}" presName="horz1" presStyleCnt="0"/>
      <dgm:spPr/>
    </dgm:pt>
    <dgm:pt modelId="{0E11222B-3E55-C049-B212-F60715C47091}" type="pres">
      <dgm:prSet presAssocID="{F7B1E80B-52DD-1243-AC71-09FC783E79B2}" presName="tx1" presStyleLbl="revTx" presStyleIdx="1" presStyleCnt="5"/>
      <dgm:spPr/>
      <dgm:t>
        <a:bodyPr/>
        <a:lstStyle/>
        <a:p>
          <a:endParaRPr lang="en-US"/>
        </a:p>
      </dgm:t>
    </dgm:pt>
    <dgm:pt modelId="{6BCEAE54-4B03-844C-BFA2-B1DE36E1BFC2}" type="pres">
      <dgm:prSet presAssocID="{F7B1E80B-52DD-1243-AC71-09FC783E79B2}" presName="vert1" presStyleCnt="0"/>
      <dgm:spPr/>
    </dgm:pt>
    <dgm:pt modelId="{90A66873-6564-254F-93DD-529A803EBDDA}" type="pres">
      <dgm:prSet presAssocID="{51FA2D80-2909-3C49-AAA7-7EBEADF38BBC}" presName="thickLine" presStyleLbl="alignNode1" presStyleIdx="2" presStyleCnt="5"/>
      <dgm:spPr/>
    </dgm:pt>
    <dgm:pt modelId="{CB836B4B-C3BF-5D4F-BB7E-56BCB3638702}" type="pres">
      <dgm:prSet presAssocID="{51FA2D80-2909-3C49-AAA7-7EBEADF38BBC}" presName="horz1" presStyleCnt="0"/>
      <dgm:spPr/>
    </dgm:pt>
    <dgm:pt modelId="{FC6D7338-B966-ED41-A623-32BE3C44E6BF}" type="pres">
      <dgm:prSet presAssocID="{51FA2D80-2909-3C49-AAA7-7EBEADF38BBC}" presName="tx1" presStyleLbl="revTx" presStyleIdx="2" presStyleCnt="5"/>
      <dgm:spPr/>
      <dgm:t>
        <a:bodyPr/>
        <a:lstStyle/>
        <a:p>
          <a:endParaRPr lang="en-US"/>
        </a:p>
      </dgm:t>
    </dgm:pt>
    <dgm:pt modelId="{7C9AF2A5-F075-074B-8422-0A7FADEF6258}" type="pres">
      <dgm:prSet presAssocID="{51FA2D80-2909-3C49-AAA7-7EBEADF38BBC}" presName="vert1" presStyleCnt="0"/>
      <dgm:spPr/>
    </dgm:pt>
    <dgm:pt modelId="{F178F2CE-E7F3-934C-B0B6-39F2A7DEACF0}" type="pres">
      <dgm:prSet presAssocID="{12F74FA6-7786-2841-8922-9E8A71595B6D}" presName="thickLine" presStyleLbl="alignNode1" presStyleIdx="3" presStyleCnt="5"/>
      <dgm:spPr/>
    </dgm:pt>
    <dgm:pt modelId="{3F35BA92-D686-434F-866B-0BC46D5A17C2}" type="pres">
      <dgm:prSet presAssocID="{12F74FA6-7786-2841-8922-9E8A71595B6D}" presName="horz1" presStyleCnt="0"/>
      <dgm:spPr/>
    </dgm:pt>
    <dgm:pt modelId="{8549972A-1707-1A48-94E7-B0C28C627A71}" type="pres">
      <dgm:prSet presAssocID="{12F74FA6-7786-2841-8922-9E8A71595B6D}" presName="tx1" presStyleLbl="revTx" presStyleIdx="3" presStyleCnt="5"/>
      <dgm:spPr/>
      <dgm:t>
        <a:bodyPr/>
        <a:lstStyle/>
        <a:p>
          <a:endParaRPr lang="en-US"/>
        </a:p>
      </dgm:t>
    </dgm:pt>
    <dgm:pt modelId="{5C508DE9-0F2F-8742-AAB2-375B50D13A9A}" type="pres">
      <dgm:prSet presAssocID="{12F74FA6-7786-2841-8922-9E8A71595B6D}" presName="vert1" presStyleCnt="0"/>
      <dgm:spPr/>
    </dgm:pt>
    <dgm:pt modelId="{64BC9CB2-0642-E240-9AFA-1D6BB6927970}" type="pres">
      <dgm:prSet presAssocID="{8152D05C-1677-6240-ACD0-848B0C77A742}" presName="thickLine" presStyleLbl="alignNode1" presStyleIdx="4" presStyleCnt="5"/>
      <dgm:spPr/>
    </dgm:pt>
    <dgm:pt modelId="{5847AAF5-9274-3343-9ADF-6317442680D1}" type="pres">
      <dgm:prSet presAssocID="{8152D05C-1677-6240-ACD0-848B0C77A742}" presName="horz1" presStyleCnt="0"/>
      <dgm:spPr/>
    </dgm:pt>
    <dgm:pt modelId="{D00DBF76-B143-354C-A5EC-DF8456BADCE0}" type="pres">
      <dgm:prSet presAssocID="{8152D05C-1677-6240-ACD0-848B0C77A742}" presName="tx1" presStyleLbl="revTx" presStyleIdx="4" presStyleCnt="5"/>
      <dgm:spPr/>
      <dgm:t>
        <a:bodyPr/>
        <a:lstStyle/>
        <a:p>
          <a:endParaRPr lang="en-US"/>
        </a:p>
      </dgm:t>
    </dgm:pt>
    <dgm:pt modelId="{A5E2113C-EE45-7B4A-8FC2-544CE7F621D4}" type="pres">
      <dgm:prSet presAssocID="{8152D05C-1677-6240-ACD0-848B0C77A742}" presName="vert1" presStyleCnt="0"/>
      <dgm:spPr/>
    </dgm:pt>
  </dgm:ptLst>
  <dgm:cxnLst>
    <dgm:cxn modelId="{85AFCD82-53DE-3542-AB25-0FF475C30EF5}" srcId="{1571D5FD-13A6-CD40-B07E-054F749B3CEE}" destId="{12F74FA6-7786-2841-8922-9E8A71595B6D}" srcOrd="3" destOrd="0" parTransId="{AFB730BB-2943-1347-8FDD-A017083596B0}" sibTransId="{E2C36DCE-8387-AD4F-BCB1-B13086B9BBBE}"/>
    <dgm:cxn modelId="{5B873047-2770-4E77-94D2-AB75572E0CC8}" type="presOf" srcId="{F7B1E80B-52DD-1243-AC71-09FC783E79B2}" destId="{0E11222B-3E55-C049-B212-F60715C47091}" srcOrd="0" destOrd="0" presId="urn:microsoft.com/office/officeart/2008/layout/LinedList"/>
    <dgm:cxn modelId="{FBDA21D7-D7F0-4970-9566-6F889DBA204B}" type="presOf" srcId="{8152D05C-1677-6240-ACD0-848B0C77A742}" destId="{D00DBF76-B143-354C-A5EC-DF8456BADCE0}" srcOrd="0" destOrd="0" presId="urn:microsoft.com/office/officeart/2008/layout/LinedList"/>
    <dgm:cxn modelId="{E8334926-4C8F-E44B-8490-B9BA8D70681F}" srcId="{1571D5FD-13A6-CD40-B07E-054F749B3CEE}" destId="{973D66C8-BD69-DE4D-A047-E323EFFD98CC}" srcOrd="0" destOrd="0" parTransId="{6D8F04E8-FC5F-4741-9187-18F6C1DD401E}" sibTransId="{6CD434EB-C114-1B4C-8C5F-636981D40286}"/>
    <dgm:cxn modelId="{8CA47C1C-AA8B-4128-8748-AAAB71CA727D}" type="presOf" srcId="{973D66C8-BD69-DE4D-A047-E323EFFD98CC}" destId="{FC40FD0A-BD8F-1346-A22B-F039DA2CCB30}" srcOrd="0" destOrd="0" presId="urn:microsoft.com/office/officeart/2008/layout/LinedList"/>
    <dgm:cxn modelId="{8DCAA1AD-E253-1C42-9F60-9D3BC92CF0E5}" srcId="{1571D5FD-13A6-CD40-B07E-054F749B3CEE}" destId="{F7B1E80B-52DD-1243-AC71-09FC783E79B2}" srcOrd="1" destOrd="0" parTransId="{0D43E4ED-B12A-6742-BD36-C928CC822C76}" sibTransId="{B98BA130-5A38-EA40-B421-DBAB43948230}"/>
    <dgm:cxn modelId="{4DD97579-81AA-994C-8E88-992005245497}" srcId="{1571D5FD-13A6-CD40-B07E-054F749B3CEE}" destId="{51FA2D80-2909-3C49-AAA7-7EBEADF38BBC}" srcOrd="2" destOrd="0" parTransId="{8D48860C-6758-1B42-821E-6F425F68A06E}" sibTransId="{C698160A-72BB-E448-A5CF-90EB8F6B31BC}"/>
    <dgm:cxn modelId="{6E200E13-3E75-2C48-8859-DE6DEC064672}" srcId="{1571D5FD-13A6-CD40-B07E-054F749B3CEE}" destId="{8152D05C-1677-6240-ACD0-848B0C77A742}" srcOrd="4" destOrd="0" parTransId="{0C619BE7-A239-0748-915F-20644745FE35}" sibTransId="{F662D700-03B0-B34F-8D15-06B15FD9B87B}"/>
    <dgm:cxn modelId="{86D596F2-082E-4FA8-81CF-E2C28D26BC8A}" type="presOf" srcId="{51FA2D80-2909-3C49-AAA7-7EBEADF38BBC}" destId="{FC6D7338-B966-ED41-A623-32BE3C44E6BF}" srcOrd="0" destOrd="0" presId="urn:microsoft.com/office/officeart/2008/layout/LinedList"/>
    <dgm:cxn modelId="{87C3DA4F-FE4C-425C-A99E-4A776A3DF3C1}" type="presOf" srcId="{12F74FA6-7786-2841-8922-9E8A71595B6D}" destId="{8549972A-1707-1A48-94E7-B0C28C627A71}" srcOrd="0" destOrd="0" presId="urn:microsoft.com/office/officeart/2008/layout/LinedList"/>
    <dgm:cxn modelId="{70870036-98F3-4EAA-AC4F-A2DE894FF8FE}" type="presOf" srcId="{1571D5FD-13A6-CD40-B07E-054F749B3CEE}" destId="{6C0B7AE9-F1FE-DD4B-B9BA-3FC930D3FEDA}" srcOrd="0" destOrd="0" presId="urn:microsoft.com/office/officeart/2008/layout/LinedList"/>
    <dgm:cxn modelId="{B3DD4AA4-3F6D-4CC4-9DDF-0438B9CE42C8}" type="presParOf" srcId="{6C0B7AE9-F1FE-DD4B-B9BA-3FC930D3FEDA}" destId="{79F426BE-53AB-D14B-A5A1-EB03A1D30B61}" srcOrd="0" destOrd="0" presId="urn:microsoft.com/office/officeart/2008/layout/LinedList"/>
    <dgm:cxn modelId="{D70CBCF5-2590-464C-A545-3B25E7340A99}" type="presParOf" srcId="{6C0B7AE9-F1FE-DD4B-B9BA-3FC930D3FEDA}" destId="{B7F737BB-127F-724B-9211-963907317F19}" srcOrd="1" destOrd="0" presId="urn:microsoft.com/office/officeart/2008/layout/LinedList"/>
    <dgm:cxn modelId="{E840C32A-D34F-4BA9-8D24-77150323D2C5}" type="presParOf" srcId="{B7F737BB-127F-724B-9211-963907317F19}" destId="{FC40FD0A-BD8F-1346-A22B-F039DA2CCB30}" srcOrd="0" destOrd="0" presId="urn:microsoft.com/office/officeart/2008/layout/LinedList"/>
    <dgm:cxn modelId="{DECF58C6-6842-43E5-9A71-577FF7B8D9F9}" type="presParOf" srcId="{B7F737BB-127F-724B-9211-963907317F19}" destId="{97FF2230-4F40-2D41-9809-7A2375830C83}" srcOrd="1" destOrd="0" presId="urn:microsoft.com/office/officeart/2008/layout/LinedList"/>
    <dgm:cxn modelId="{1445EE0E-8E9B-453D-BF29-DDD3DAF7C643}" type="presParOf" srcId="{6C0B7AE9-F1FE-DD4B-B9BA-3FC930D3FEDA}" destId="{40CD082F-24A1-B245-B273-1F8695DBA533}" srcOrd="2" destOrd="0" presId="urn:microsoft.com/office/officeart/2008/layout/LinedList"/>
    <dgm:cxn modelId="{7A896A57-6F43-4BA5-9F17-E810A521E419}" type="presParOf" srcId="{6C0B7AE9-F1FE-DD4B-B9BA-3FC930D3FEDA}" destId="{46021929-6049-BD44-8E83-EAF12A3AE03D}" srcOrd="3" destOrd="0" presId="urn:microsoft.com/office/officeart/2008/layout/LinedList"/>
    <dgm:cxn modelId="{9B662515-6C69-4AAC-BD50-0D249F4CCDCD}" type="presParOf" srcId="{46021929-6049-BD44-8E83-EAF12A3AE03D}" destId="{0E11222B-3E55-C049-B212-F60715C47091}" srcOrd="0" destOrd="0" presId="urn:microsoft.com/office/officeart/2008/layout/LinedList"/>
    <dgm:cxn modelId="{01EF8DAF-7248-4B90-9308-DA5F7DDB9ACD}" type="presParOf" srcId="{46021929-6049-BD44-8E83-EAF12A3AE03D}" destId="{6BCEAE54-4B03-844C-BFA2-B1DE36E1BFC2}" srcOrd="1" destOrd="0" presId="urn:microsoft.com/office/officeart/2008/layout/LinedList"/>
    <dgm:cxn modelId="{9AF54184-8042-4733-A615-92DA7556E67F}" type="presParOf" srcId="{6C0B7AE9-F1FE-DD4B-B9BA-3FC930D3FEDA}" destId="{90A66873-6564-254F-93DD-529A803EBDDA}" srcOrd="4" destOrd="0" presId="urn:microsoft.com/office/officeart/2008/layout/LinedList"/>
    <dgm:cxn modelId="{2EB8CD98-DF62-4BEB-B65D-69BBA4814D9A}" type="presParOf" srcId="{6C0B7AE9-F1FE-DD4B-B9BA-3FC930D3FEDA}" destId="{CB836B4B-C3BF-5D4F-BB7E-56BCB3638702}" srcOrd="5" destOrd="0" presId="urn:microsoft.com/office/officeart/2008/layout/LinedList"/>
    <dgm:cxn modelId="{DB062DFE-F9E2-479A-8500-BA0A472E2222}" type="presParOf" srcId="{CB836B4B-C3BF-5D4F-BB7E-56BCB3638702}" destId="{FC6D7338-B966-ED41-A623-32BE3C44E6BF}" srcOrd="0" destOrd="0" presId="urn:microsoft.com/office/officeart/2008/layout/LinedList"/>
    <dgm:cxn modelId="{BC784E32-FE86-48CB-BAC6-E0EFEE1C2955}" type="presParOf" srcId="{CB836B4B-C3BF-5D4F-BB7E-56BCB3638702}" destId="{7C9AF2A5-F075-074B-8422-0A7FADEF6258}" srcOrd="1" destOrd="0" presId="urn:microsoft.com/office/officeart/2008/layout/LinedList"/>
    <dgm:cxn modelId="{C418465A-D62F-4E38-9F71-E48808EA18B7}" type="presParOf" srcId="{6C0B7AE9-F1FE-DD4B-B9BA-3FC930D3FEDA}" destId="{F178F2CE-E7F3-934C-B0B6-39F2A7DEACF0}" srcOrd="6" destOrd="0" presId="urn:microsoft.com/office/officeart/2008/layout/LinedList"/>
    <dgm:cxn modelId="{243C3DEE-8F05-42EE-8041-8DAA2AEC130B}" type="presParOf" srcId="{6C0B7AE9-F1FE-DD4B-B9BA-3FC930D3FEDA}" destId="{3F35BA92-D686-434F-866B-0BC46D5A17C2}" srcOrd="7" destOrd="0" presId="urn:microsoft.com/office/officeart/2008/layout/LinedList"/>
    <dgm:cxn modelId="{D6C333D9-ACDD-4707-8679-4251A9043679}" type="presParOf" srcId="{3F35BA92-D686-434F-866B-0BC46D5A17C2}" destId="{8549972A-1707-1A48-94E7-B0C28C627A71}" srcOrd="0" destOrd="0" presId="urn:microsoft.com/office/officeart/2008/layout/LinedList"/>
    <dgm:cxn modelId="{ED32107A-2871-4F78-9E66-24F8E2418149}" type="presParOf" srcId="{3F35BA92-D686-434F-866B-0BC46D5A17C2}" destId="{5C508DE9-0F2F-8742-AAB2-375B50D13A9A}" srcOrd="1" destOrd="0" presId="urn:microsoft.com/office/officeart/2008/layout/LinedList"/>
    <dgm:cxn modelId="{51F721B8-4A54-4DBB-BA0D-493164AC4535}" type="presParOf" srcId="{6C0B7AE9-F1FE-DD4B-B9BA-3FC930D3FEDA}" destId="{64BC9CB2-0642-E240-9AFA-1D6BB6927970}" srcOrd="8" destOrd="0" presId="urn:microsoft.com/office/officeart/2008/layout/LinedList"/>
    <dgm:cxn modelId="{A263CD2A-D30A-43FE-B052-8A26F9CDBA71}" type="presParOf" srcId="{6C0B7AE9-F1FE-DD4B-B9BA-3FC930D3FEDA}" destId="{5847AAF5-9274-3343-9ADF-6317442680D1}" srcOrd="9" destOrd="0" presId="urn:microsoft.com/office/officeart/2008/layout/LinedList"/>
    <dgm:cxn modelId="{D9BEC384-CAD7-4CFF-A53F-217461939303}" type="presParOf" srcId="{5847AAF5-9274-3343-9ADF-6317442680D1}" destId="{D00DBF76-B143-354C-A5EC-DF8456BADCE0}" srcOrd="0" destOrd="0" presId="urn:microsoft.com/office/officeart/2008/layout/LinedList"/>
    <dgm:cxn modelId="{ECA5183A-9EE9-45D6-A09E-BC27083B7393}" type="presParOf" srcId="{5847AAF5-9274-3343-9ADF-6317442680D1}" destId="{A5E2113C-EE45-7B4A-8FC2-544CE7F621D4}"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6C1A2-CA91-4178-AE34-4E7D8888A7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F59B865-E8C2-4717-B0E3-47B21F6D3B5F}">
      <dgm:prSet custT="1"/>
      <dgm:spPr>
        <a:solidFill>
          <a:srgbClr val="7030A0"/>
        </a:solidFill>
      </dgm:spPr>
      <dgm:t>
        <a:bodyPr/>
        <a:lstStyle/>
        <a:p>
          <a:pPr algn="ctr" rtl="0"/>
          <a:r>
            <a:rPr lang="en-US" sz="3600" b="1" smtClean="0">
              <a:solidFill>
                <a:schemeClr val="bg1">
                  <a:lumMod val="10000"/>
                  <a:lumOff val="90000"/>
                </a:schemeClr>
              </a:solidFill>
            </a:rPr>
            <a:t>Withdrawal</a:t>
          </a:r>
          <a:r>
            <a:rPr lang="en-US" sz="3600" b="1" i="1" smtClean="0">
              <a:solidFill>
                <a:schemeClr val="bg1">
                  <a:lumMod val="10000"/>
                  <a:lumOff val="90000"/>
                </a:schemeClr>
              </a:solidFill>
            </a:rPr>
            <a:t> </a:t>
          </a:r>
          <a:r>
            <a:rPr lang="en-US" sz="3600" b="1" smtClean="0">
              <a:solidFill>
                <a:schemeClr val="bg1">
                  <a:lumMod val="10000"/>
                  <a:lumOff val="90000"/>
                </a:schemeClr>
              </a:solidFill>
            </a:rPr>
            <a:t>of Oral Polio Vaccines </a:t>
          </a:r>
          <a:endParaRPr lang="en-US" sz="3600" b="1">
            <a:solidFill>
              <a:schemeClr val="bg1">
                <a:lumMod val="10000"/>
                <a:lumOff val="90000"/>
              </a:schemeClr>
            </a:solidFill>
          </a:endParaRPr>
        </a:p>
      </dgm:t>
    </dgm:pt>
    <dgm:pt modelId="{24B4C8DE-5AF9-4511-B066-C9586737B05E}" type="parTrans" cxnId="{418B11DB-8ED9-4258-B804-55D1474198A5}">
      <dgm:prSet/>
      <dgm:spPr/>
      <dgm:t>
        <a:bodyPr/>
        <a:lstStyle/>
        <a:p>
          <a:endParaRPr lang="en-US"/>
        </a:p>
      </dgm:t>
    </dgm:pt>
    <dgm:pt modelId="{59DF403A-5DF3-4A59-BE1A-0EABEF45925C}" type="sibTrans" cxnId="{418B11DB-8ED9-4258-B804-55D1474198A5}">
      <dgm:prSet/>
      <dgm:spPr/>
      <dgm:t>
        <a:bodyPr/>
        <a:lstStyle/>
        <a:p>
          <a:endParaRPr lang="en-US"/>
        </a:p>
      </dgm:t>
    </dgm:pt>
    <dgm:pt modelId="{5CC513D0-BC89-407B-82B3-4F82352FE4C0}" type="pres">
      <dgm:prSet presAssocID="{CEC6C1A2-CA91-4178-AE34-4E7D8888A722}" presName="linear" presStyleCnt="0">
        <dgm:presLayoutVars>
          <dgm:animLvl val="lvl"/>
          <dgm:resizeHandles val="exact"/>
        </dgm:presLayoutVars>
      </dgm:prSet>
      <dgm:spPr/>
      <dgm:t>
        <a:bodyPr/>
        <a:lstStyle/>
        <a:p>
          <a:endParaRPr lang="en-US"/>
        </a:p>
      </dgm:t>
    </dgm:pt>
    <dgm:pt modelId="{D8100ACD-194A-4826-ACF5-EF6B802008DE}" type="pres">
      <dgm:prSet presAssocID="{CF59B865-E8C2-4717-B0E3-47B21F6D3B5F}" presName="parentText" presStyleLbl="node1" presStyleIdx="0" presStyleCnt="1">
        <dgm:presLayoutVars>
          <dgm:chMax val="0"/>
          <dgm:bulletEnabled val="1"/>
        </dgm:presLayoutVars>
      </dgm:prSet>
      <dgm:spPr/>
      <dgm:t>
        <a:bodyPr/>
        <a:lstStyle/>
        <a:p>
          <a:endParaRPr lang="en-US"/>
        </a:p>
      </dgm:t>
    </dgm:pt>
  </dgm:ptLst>
  <dgm:cxnLst>
    <dgm:cxn modelId="{418B11DB-8ED9-4258-B804-55D1474198A5}" srcId="{CEC6C1A2-CA91-4178-AE34-4E7D8888A722}" destId="{CF59B865-E8C2-4717-B0E3-47B21F6D3B5F}" srcOrd="0" destOrd="0" parTransId="{24B4C8DE-5AF9-4511-B066-C9586737B05E}" sibTransId="{59DF403A-5DF3-4A59-BE1A-0EABEF45925C}"/>
    <dgm:cxn modelId="{A880612A-F967-407E-AF8C-80B6472A8E39}" type="presOf" srcId="{CEC6C1A2-CA91-4178-AE34-4E7D8888A722}" destId="{5CC513D0-BC89-407B-82B3-4F82352FE4C0}" srcOrd="0" destOrd="0" presId="urn:microsoft.com/office/officeart/2005/8/layout/vList2"/>
    <dgm:cxn modelId="{341BE78A-38B6-4173-9A10-63F7BD0EB92E}" type="presOf" srcId="{CF59B865-E8C2-4717-B0E3-47B21F6D3B5F}" destId="{D8100ACD-194A-4826-ACF5-EF6B802008DE}" srcOrd="0" destOrd="0" presId="urn:microsoft.com/office/officeart/2005/8/layout/vList2"/>
    <dgm:cxn modelId="{02129C68-7FAF-4990-B422-8341BC194779}" type="presParOf" srcId="{5CC513D0-BC89-407B-82B3-4F82352FE4C0}" destId="{D8100ACD-194A-4826-ACF5-EF6B802008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DE36F1-81F1-4A0A-8B14-9E62AD8F8DA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FA50035-0899-4F06-BB6D-32D587215014}">
      <dgm:prSet custT="1"/>
      <dgm:spPr>
        <a:noFill/>
      </dgm:spPr>
      <dgm:t>
        <a:bodyPr/>
        <a:lstStyle/>
        <a:p>
          <a:pPr algn="ctr" rtl="0"/>
          <a:r>
            <a:rPr lang="en-US" sz="3600" b="1" dirty="0" smtClean="0">
              <a:solidFill>
                <a:srgbClr val="1F02CE"/>
              </a:solidFill>
            </a:rPr>
            <a:t>Mitigate the risk of low population immunity against type 2 polio</a:t>
          </a:r>
          <a:endParaRPr lang="en-US" sz="3600" dirty="0">
            <a:solidFill>
              <a:srgbClr val="1F02CE"/>
            </a:solidFill>
          </a:endParaRPr>
        </a:p>
      </dgm:t>
    </dgm:pt>
    <dgm:pt modelId="{BBC900E4-3CB7-4937-85CC-3EBAFF85F637}" type="parTrans" cxnId="{03AB1595-2B58-47FF-8B7A-DAD1C0E33619}">
      <dgm:prSet/>
      <dgm:spPr/>
      <dgm:t>
        <a:bodyPr/>
        <a:lstStyle/>
        <a:p>
          <a:pPr algn="ctr"/>
          <a:endParaRPr lang="en-US" sz="2000"/>
        </a:p>
      </dgm:t>
    </dgm:pt>
    <dgm:pt modelId="{F277EA2E-0EC2-4EA6-9E63-B7CB116322CE}" type="sibTrans" cxnId="{03AB1595-2B58-47FF-8B7A-DAD1C0E33619}">
      <dgm:prSet/>
      <dgm:spPr/>
      <dgm:t>
        <a:bodyPr/>
        <a:lstStyle/>
        <a:p>
          <a:pPr algn="ctr"/>
          <a:endParaRPr lang="en-US" sz="2000"/>
        </a:p>
      </dgm:t>
    </dgm:pt>
    <dgm:pt modelId="{8BA3DBDC-0B9A-494D-8E9C-9ACAAF435732}" type="pres">
      <dgm:prSet presAssocID="{44DE36F1-81F1-4A0A-8B14-9E62AD8F8DA0}" presName="linear" presStyleCnt="0">
        <dgm:presLayoutVars>
          <dgm:animLvl val="lvl"/>
          <dgm:resizeHandles val="exact"/>
        </dgm:presLayoutVars>
      </dgm:prSet>
      <dgm:spPr/>
      <dgm:t>
        <a:bodyPr/>
        <a:lstStyle/>
        <a:p>
          <a:endParaRPr lang="en-US"/>
        </a:p>
      </dgm:t>
    </dgm:pt>
    <dgm:pt modelId="{558F84BA-5FF7-4C66-94A1-A164FE54D02F}" type="pres">
      <dgm:prSet presAssocID="{DFA50035-0899-4F06-BB6D-32D587215014}" presName="parentText" presStyleLbl="node1" presStyleIdx="0" presStyleCnt="1" custScaleY="118415" custLinFactNeighborX="-229" custLinFactNeighborY="30203">
        <dgm:presLayoutVars>
          <dgm:chMax val="0"/>
          <dgm:bulletEnabled val="1"/>
        </dgm:presLayoutVars>
      </dgm:prSet>
      <dgm:spPr/>
      <dgm:t>
        <a:bodyPr/>
        <a:lstStyle/>
        <a:p>
          <a:endParaRPr lang="en-US"/>
        </a:p>
      </dgm:t>
    </dgm:pt>
  </dgm:ptLst>
  <dgm:cxnLst>
    <dgm:cxn modelId="{63406DC6-2E22-49F3-951D-3E007B8FB552}" type="presOf" srcId="{DFA50035-0899-4F06-BB6D-32D587215014}" destId="{558F84BA-5FF7-4C66-94A1-A164FE54D02F}" srcOrd="0" destOrd="0" presId="urn:microsoft.com/office/officeart/2005/8/layout/vList2"/>
    <dgm:cxn modelId="{03AB1595-2B58-47FF-8B7A-DAD1C0E33619}" srcId="{44DE36F1-81F1-4A0A-8B14-9E62AD8F8DA0}" destId="{DFA50035-0899-4F06-BB6D-32D587215014}" srcOrd="0" destOrd="0" parTransId="{BBC900E4-3CB7-4937-85CC-3EBAFF85F637}" sibTransId="{F277EA2E-0EC2-4EA6-9E63-B7CB116322CE}"/>
    <dgm:cxn modelId="{E24F7847-23B6-4F79-AD62-112DD674EF15}" type="presOf" srcId="{44DE36F1-81F1-4A0A-8B14-9E62AD8F8DA0}" destId="{8BA3DBDC-0B9A-494D-8E9C-9ACAAF435732}" srcOrd="0" destOrd="0" presId="urn:microsoft.com/office/officeart/2005/8/layout/vList2"/>
    <dgm:cxn modelId="{BE0116E1-8415-427A-BAAA-171499E5DCFE}" type="presParOf" srcId="{8BA3DBDC-0B9A-494D-8E9C-9ACAAF435732}" destId="{558F84BA-5FF7-4C66-94A1-A164FE54D02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D093A2-B35D-43C5-8360-07B211B740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49E1929-7D9F-49C6-8498-0838B9632DBB}">
      <dgm:prSet custT="1"/>
      <dgm:spPr>
        <a:noFill/>
      </dgm:spPr>
      <dgm:t>
        <a:bodyPr/>
        <a:lstStyle/>
        <a:p>
          <a:pPr algn="ctr" rtl="0"/>
          <a:r>
            <a:rPr lang="en-GB" sz="3600" b="1" dirty="0" smtClean="0">
              <a:solidFill>
                <a:srgbClr val="1F02CE"/>
              </a:solidFill>
            </a:rPr>
            <a:t>Introduce IPV prior to OPV type 2 withdrawal</a:t>
          </a:r>
          <a:endParaRPr lang="en-US" sz="3600" b="1" dirty="0">
            <a:solidFill>
              <a:srgbClr val="1F02CE"/>
            </a:solidFill>
          </a:endParaRPr>
        </a:p>
      </dgm:t>
    </dgm:pt>
    <dgm:pt modelId="{ADA95093-64E5-4401-8EA1-D24EFD0363C2}" type="parTrans" cxnId="{8575CD57-8154-4A83-8273-C06A05683F0B}">
      <dgm:prSet/>
      <dgm:spPr/>
      <dgm:t>
        <a:bodyPr/>
        <a:lstStyle/>
        <a:p>
          <a:endParaRPr lang="en-US"/>
        </a:p>
      </dgm:t>
    </dgm:pt>
    <dgm:pt modelId="{D534A986-A349-4E16-9F99-ABB0857E08C0}" type="sibTrans" cxnId="{8575CD57-8154-4A83-8273-C06A05683F0B}">
      <dgm:prSet/>
      <dgm:spPr/>
      <dgm:t>
        <a:bodyPr/>
        <a:lstStyle/>
        <a:p>
          <a:endParaRPr lang="en-US"/>
        </a:p>
      </dgm:t>
    </dgm:pt>
    <dgm:pt modelId="{717F746C-5C03-45EA-891E-7661BAF96BDE}" type="pres">
      <dgm:prSet presAssocID="{8CD093A2-B35D-43C5-8360-07B211B7407C}" presName="linear" presStyleCnt="0">
        <dgm:presLayoutVars>
          <dgm:animLvl val="lvl"/>
          <dgm:resizeHandles val="exact"/>
        </dgm:presLayoutVars>
      </dgm:prSet>
      <dgm:spPr/>
      <dgm:t>
        <a:bodyPr/>
        <a:lstStyle/>
        <a:p>
          <a:endParaRPr lang="en-US"/>
        </a:p>
      </dgm:t>
    </dgm:pt>
    <dgm:pt modelId="{227E7FF4-7B39-420D-BAFF-4AF7DBA15D41}" type="pres">
      <dgm:prSet presAssocID="{349E1929-7D9F-49C6-8498-0838B9632DBB}" presName="parentText" presStyleLbl="node1" presStyleIdx="0" presStyleCnt="1" custLinFactNeighborY="50000">
        <dgm:presLayoutVars>
          <dgm:chMax val="0"/>
          <dgm:bulletEnabled val="1"/>
        </dgm:presLayoutVars>
      </dgm:prSet>
      <dgm:spPr/>
      <dgm:t>
        <a:bodyPr/>
        <a:lstStyle/>
        <a:p>
          <a:endParaRPr lang="en-US"/>
        </a:p>
      </dgm:t>
    </dgm:pt>
  </dgm:ptLst>
  <dgm:cxnLst>
    <dgm:cxn modelId="{8575CD57-8154-4A83-8273-C06A05683F0B}" srcId="{8CD093A2-B35D-43C5-8360-07B211B7407C}" destId="{349E1929-7D9F-49C6-8498-0838B9632DBB}" srcOrd="0" destOrd="0" parTransId="{ADA95093-64E5-4401-8EA1-D24EFD0363C2}" sibTransId="{D534A986-A349-4E16-9F99-ABB0857E08C0}"/>
    <dgm:cxn modelId="{1BAA606C-FA8B-44A7-8B10-03C904836AD9}" type="presOf" srcId="{8CD093A2-B35D-43C5-8360-07B211B7407C}" destId="{717F746C-5C03-45EA-891E-7661BAF96BDE}" srcOrd="0" destOrd="0" presId="urn:microsoft.com/office/officeart/2005/8/layout/vList2"/>
    <dgm:cxn modelId="{35B54498-A43A-402D-8FC0-1620B8AF943D}" type="presOf" srcId="{349E1929-7D9F-49C6-8498-0838B9632DBB}" destId="{227E7FF4-7B39-420D-BAFF-4AF7DBA15D41}" srcOrd="0" destOrd="0" presId="urn:microsoft.com/office/officeart/2005/8/layout/vList2"/>
    <dgm:cxn modelId="{5506073B-0ADC-483F-9C55-7E82DBF7FF93}" type="presParOf" srcId="{717F746C-5C03-45EA-891E-7661BAF96BDE}" destId="{227E7FF4-7B39-420D-BAFF-4AF7DBA15D4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6063B0-FC94-44D6-B37B-F251691A36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1E10F3-1879-45ED-B2DC-EA13EFF7C721}">
      <dgm:prSet custT="1"/>
      <dgm:spPr>
        <a:no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C00000"/>
              </a:solidFill>
            </a:rPr>
            <a:t>Single IPV dose closes humoral immunity gaps in </a:t>
          </a:r>
          <a:r>
            <a:rPr lang="en-GB" sz="2400" b="1" i="1" u="sng" dirty="0" smtClean="0">
              <a:solidFill>
                <a:srgbClr val="C00000"/>
              </a:solidFill>
            </a:rPr>
            <a:t>OPV-vaccinated</a:t>
          </a:r>
          <a:r>
            <a:rPr lang="en-GB" sz="2400" u="sng" dirty="0" smtClean="0">
              <a:solidFill>
                <a:srgbClr val="C00000"/>
              </a:solidFill>
            </a:rPr>
            <a:t> </a:t>
          </a:r>
          <a:r>
            <a:rPr lang="en-GB" sz="2400" dirty="0" smtClean="0">
              <a:solidFill>
                <a:srgbClr val="C00000"/>
              </a:solidFill>
            </a:rPr>
            <a:t>infants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C00000"/>
              </a:solidFill>
            </a:rPr>
            <a:t>(Côte d'Ivoire, 1990-91)</a:t>
          </a:r>
        </a:p>
      </dgm:t>
    </dgm:pt>
    <dgm:pt modelId="{97CC0BA7-B32B-4061-A760-4C30ABE07CE5}" type="parTrans" cxnId="{FA1CCAB5-95E6-4275-A935-91BFD7127B2A}">
      <dgm:prSet/>
      <dgm:spPr/>
      <dgm:t>
        <a:bodyPr/>
        <a:lstStyle/>
        <a:p>
          <a:endParaRPr lang="en-US" sz="1600">
            <a:solidFill>
              <a:srgbClr val="C00000"/>
            </a:solidFill>
          </a:endParaRPr>
        </a:p>
      </dgm:t>
    </dgm:pt>
    <dgm:pt modelId="{2FF18FD9-807A-46D5-AC95-5C8ECB6B299C}" type="sibTrans" cxnId="{FA1CCAB5-95E6-4275-A935-91BFD7127B2A}">
      <dgm:prSet/>
      <dgm:spPr/>
      <dgm:t>
        <a:bodyPr/>
        <a:lstStyle/>
        <a:p>
          <a:endParaRPr lang="en-US" sz="1600">
            <a:solidFill>
              <a:srgbClr val="C00000"/>
            </a:solidFill>
          </a:endParaRPr>
        </a:p>
      </dgm:t>
    </dgm:pt>
    <dgm:pt modelId="{F5304855-DFFB-44FA-8E66-608055BCF1EA}" type="pres">
      <dgm:prSet presAssocID="{4C6063B0-FC94-44D6-B37B-F251691A368E}" presName="linear" presStyleCnt="0">
        <dgm:presLayoutVars>
          <dgm:animLvl val="lvl"/>
          <dgm:resizeHandles val="exact"/>
        </dgm:presLayoutVars>
      </dgm:prSet>
      <dgm:spPr/>
      <dgm:t>
        <a:bodyPr/>
        <a:lstStyle/>
        <a:p>
          <a:endParaRPr lang="en-US"/>
        </a:p>
      </dgm:t>
    </dgm:pt>
    <dgm:pt modelId="{D99E2B25-54FB-4372-A1DA-E1E35D86D338}" type="pres">
      <dgm:prSet presAssocID="{C41E10F3-1879-45ED-B2DC-EA13EFF7C721}" presName="parentText" presStyleLbl="node1" presStyleIdx="0" presStyleCnt="1" custScaleY="350621" custLinFactNeighborX="-19070" custLinFactNeighborY="-7911">
        <dgm:presLayoutVars>
          <dgm:chMax val="0"/>
          <dgm:bulletEnabled val="1"/>
        </dgm:presLayoutVars>
      </dgm:prSet>
      <dgm:spPr/>
      <dgm:t>
        <a:bodyPr/>
        <a:lstStyle/>
        <a:p>
          <a:endParaRPr lang="en-US"/>
        </a:p>
      </dgm:t>
    </dgm:pt>
  </dgm:ptLst>
  <dgm:cxnLst>
    <dgm:cxn modelId="{FA1CCAB5-95E6-4275-A935-91BFD7127B2A}" srcId="{4C6063B0-FC94-44D6-B37B-F251691A368E}" destId="{C41E10F3-1879-45ED-B2DC-EA13EFF7C721}" srcOrd="0" destOrd="0" parTransId="{97CC0BA7-B32B-4061-A760-4C30ABE07CE5}" sibTransId="{2FF18FD9-807A-46D5-AC95-5C8ECB6B299C}"/>
    <dgm:cxn modelId="{EB5CC980-E9C5-4B23-8D32-DE92F4B159EA}" type="presOf" srcId="{C41E10F3-1879-45ED-B2DC-EA13EFF7C721}" destId="{D99E2B25-54FB-4372-A1DA-E1E35D86D338}" srcOrd="0" destOrd="0" presId="urn:microsoft.com/office/officeart/2005/8/layout/vList2"/>
    <dgm:cxn modelId="{506755BF-6C4D-435E-8139-103F9BA8C350}" type="presOf" srcId="{4C6063B0-FC94-44D6-B37B-F251691A368E}" destId="{F5304855-DFFB-44FA-8E66-608055BCF1EA}" srcOrd="0" destOrd="0" presId="urn:microsoft.com/office/officeart/2005/8/layout/vList2"/>
    <dgm:cxn modelId="{848DFCD1-8215-456C-B740-67A6F16FE275}" type="presParOf" srcId="{F5304855-DFFB-44FA-8E66-608055BCF1EA}" destId="{D99E2B25-54FB-4372-A1DA-E1E35D86D338}"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76DD1C-44A6-4981-AF5F-E7719479D9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93D40B-749C-41AA-92C4-748C798EB1CF}">
      <dgm:prSet/>
      <dgm:spPr>
        <a:noFill/>
      </dgm:spPr>
      <dgm:t>
        <a:bodyPr/>
        <a:lstStyle/>
        <a:p>
          <a:pPr rtl="0"/>
          <a:r>
            <a:rPr lang="en-GB" dirty="0" smtClean="0">
              <a:solidFill>
                <a:srgbClr val="C00000"/>
              </a:solidFill>
            </a:rPr>
            <a:t>Study in India confirms a single IPV dose closes humoral immunity gap in </a:t>
          </a:r>
          <a:r>
            <a:rPr lang="en-GB" b="1" i="1" u="sng" dirty="0" smtClean="0">
              <a:solidFill>
                <a:srgbClr val="C00000"/>
              </a:solidFill>
            </a:rPr>
            <a:t>OPV primed</a:t>
          </a:r>
          <a:r>
            <a:rPr lang="en-GB" b="1" i="1" dirty="0" smtClean="0">
              <a:solidFill>
                <a:srgbClr val="C00000"/>
              </a:solidFill>
            </a:rPr>
            <a:t> </a:t>
          </a:r>
          <a:r>
            <a:rPr lang="en-GB" dirty="0" smtClean="0">
              <a:solidFill>
                <a:srgbClr val="C00000"/>
              </a:solidFill>
            </a:rPr>
            <a:t>children (Moradabad, 2009)</a:t>
          </a:r>
          <a:endParaRPr lang="en-US" dirty="0">
            <a:solidFill>
              <a:srgbClr val="C00000"/>
            </a:solidFill>
          </a:endParaRPr>
        </a:p>
      </dgm:t>
    </dgm:pt>
    <dgm:pt modelId="{E9543E67-354F-4854-B991-ADDBFBC6E615}" type="parTrans" cxnId="{DF98F60A-6FCA-4B0E-BBF6-EB84088F84C4}">
      <dgm:prSet/>
      <dgm:spPr/>
      <dgm:t>
        <a:bodyPr/>
        <a:lstStyle/>
        <a:p>
          <a:endParaRPr lang="en-US">
            <a:solidFill>
              <a:srgbClr val="C00000"/>
            </a:solidFill>
          </a:endParaRPr>
        </a:p>
      </dgm:t>
    </dgm:pt>
    <dgm:pt modelId="{B9CFC0BD-FAA1-4225-A65B-3964B0407660}" type="sibTrans" cxnId="{DF98F60A-6FCA-4B0E-BBF6-EB84088F84C4}">
      <dgm:prSet/>
      <dgm:spPr/>
      <dgm:t>
        <a:bodyPr/>
        <a:lstStyle/>
        <a:p>
          <a:endParaRPr lang="en-US">
            <a:solidFill>
              <a:srgbClr val="C00000"/>
            </a:solidFill>
          </a:endParaRPr>
        </a:p>
      </dgm:t>
    </dgm:pt>
    <dgm:pt modelId="{799B1922-975D-4134-B614-B82C30FB1E3E}" type="pres">
      <dgm:prSet presAssocID="{7B76DD1C-44A6-4981-AF5F-E7719479D9E6}" presName="linear" presStyleCnt="0">
        <dgm:presLayoutVars>
          <dgm:animLvl val="lvl"/>
          <dgm:resizeHandles val="exact"/>
        </dgm:presLayoutVars>
      </dgm:prSet>
      <dgm:spPr/>
      <dgm:t>
        <a:bodyPr/>
        <a:lstStyle/>
        <a:p>
          <a:endParaRPr lang="en-US"/>
        </a:p>
      </dgm:t>
    </dgm:pt>
    <dgm:pt modelId="{79B4495B-7065-43EC-B538-50776D6C5E04}" type="pres">
      <dgm:prSet presAssocID="{CB93D40B-749C-41AA-92C4-748C798EB1CF}" presName="parentText" presStyleLbl="node1" presStyleIdx="0" presStyleCnt="1" custScaleY="124838" custLinFactNeighborY="-6605">
        <dgm:presLayoutVars>
          <dgm:chMax val="0"/>
          <dgm:bulletEnabled val="1"/>
        </dgm:presLayoutVars>
      </dgm:prSet>
      <dgm:spPr/>
      <dgm:t>
        <a:bodyPr/>
        <a:lstStyle/>
        <a:p>
          <a:endParaRPr lang="en-US"/>
        </a:p>
      </dgm:t>
    </dgm:pt>
  </dgm:ptLst>
  <dgm:cxnLst>
    <dgm:cxn modelId="{6200628C-09A9-4B93-8CAA-3F12321FC2B0}" type="presOf" srcId="{CB93D40B-749C-41AA-92C4-748C798EB1CF}" destId="{79B4495B-7065-43EC-B538-50776D6C5E04}" srcOrd="0" destOrd="0" presId="urn:microsoft.com/office/officeart/2005/8/layout/vList2"/>
    <dgm:cxn modelId="{2423E0D9-8575-4BE2-81E8-0D862F5E1424}" type="presOf" srcId="{7B76DD1C-44A6-4981-AF5F-E7719479D9E6}" destId="{799B1922-975D-4134-B614-B82C30FB1E3E}" srcOrd="0" destOrd="0" presId="urn:microsoft.com/office/officeart/2005/8/layout/vList2"/>
    <dgm:cxn modelId="{DF98F60A-6FCA-4B0E-BBF6-EB84088F84C4}" srcId="{7B76DD1C-44A6-4981-AF5F-E7719479D9E6}" destId="{CB93D40B-749C-41AA-92C4-748C798EB1CF}" srcOrd="0" destOrd="0" parTransId="{E9543E67-354F-4854-B991-ADDBFBC6E615}" sibTransId="{B9CFC0BD-FAA1-4225-A65B-3964B0407660}"/>
    <dgm:cxn modelId="{01CD55DE-A92C-4E97-82AE-C1BB5E73889E}" type="presParOf" srcId="{799B1922-975D-4134-B614-B82C30FB1E3E}" destId="{79B4495B-7065-43EC-B538-50776D6C5E04}"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BD66F3-EB8E-42B0-9F2E-073C4FDED2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F1BD9B-A9CF-4CFF-8254-FB3C91632322}">
      <dgm:prSet/>
      <dgm:spPr>
        <a:noFill/>
      </dgm:spPr>
      <dgm:t>
        <a:bodyPr/>
        <a:lstStyle/>
        <a:p>
          <a:pPr algn="ctr" rtl="0"/>
          <a:r>
            <a:rPr lang="en-GB" b="0" dirty="0" smtClean="0">
              <a:solidFill>
                <a:srgbClr val="C00000"/>
              </a:solidFill>
            </a:rPr>
            <a:t>Single IPV boosts mucosal immunity in children with multiple OPV doses (Moradabad, 2011)</a:t>
          </a:r>
          <a:endParaRPr lang="en-US" b="0" dirty="0">
            <a:solidFill>
              <a:srgbClr val="C00000"/>
            </a:solidFill>
          </a:endParaRPr>
        </a:p>
      </dgm:t>
    </dgm:pt>
    <dgm:pt modelId="{C590D0D2-4161-4E5D-96F0-7E677A337031}" type="parTrans" cxnId="{5D1FEFF0-8D46-41D2-8AF0-9B7E0D2B95FA}">
      <dgm:prSet/>
      <dgm:spPr/>
      <dgm:t>
        <a:bodyPr/>
        <a:lstStyle/>
        <a:p>
          <a:endParaRPr lang="en-US"/>
        </a:p>
      </dgm:t>
    </dgm:pt>
    <dgm:pt modelId="{050394A3-818B-411A-A551-4482807A4814}" type="sibTrans" cxnId="{5D1FEFF0-8D46-41D2-8AF0-9B7E0D2B95FA}">
      <dgm:prSet/>
      <dgm:spPr/>
      <dgm:t>
        <a:bodyPr/>
        <a:lstStyle/>
        <a:p>
          <a:endParaRPr lang="en-US"/>
        </a:p>
      </dgm:t>
    </dgm:pt>
    <dgm:pt modelId="{57A5330B-8FF5-4354-A0F5-FAA95C2378E0}" type="pres">
      <dgm:prSet presAssocID="{B8BD66F3-EB8E-42B0-9F2E-073C4FDED24D}" presName="linear" presStyleCnt="0">
        <dgm:presLayoutVars>
          <dgm:animLvl val="lvl"/>
          <dgm:resizeHandles val="exact"/>
        </dgm:presLayoutVars>
      </dgm:prSet>
      <dgm:spPr/>
      <dgm:t>
        <a:bodyPr/>
        <a:lstStyle/>
        <a:p>
          <a:endParaRPr lang="en-US"/>
        </a:p>
      </dgm:t>
    </dgm:pt>
    <dgm:pt modelId="{13342F32-7AEE-470A-B10B-3FA687AB75F9}" type="pres">
      <dgm:prSet presAssocID="{F1F1BD9B-A9CF-4CFF-8254-FB3C91632322}" presName="parentText" presStyleLbl="node1" presStyleIdx="0" presStyleCnt="1" custScaleX="99653" custScaleY="43511">
        <dgm:presLayoutVars>
          <dgm:chMax val="0"/>
          <dgm:bulletEnabled val="1"/>
        </dgm:presLayoutVars>
      </dgm:prSet>
      <dgm:spPr/>
      <dgm:t>
        <a:bodyPr/>
        <a:lstStyle/>
        <a:p>
          <a:endParaRPr lang="en-US"/>
        </a:p>
      </dgm:t>
    </dgm:pt>
  </dgm:ptLst>
  <dgm:cxnLst>
    <dgm:cxn modelId="{5D1FEFF0-8D46-41D2-8AF0-9B7E0D2B95FA}" srcId="{B8BD66F3-EB8E-42B0-9F2E-073C4FDED24D}" destId="{F1F1BD9B-A9CF-4CFF-8254-FB3C91632322}" srcOrd="0" destOrd="0" parTransId="{C590D0D2-4161-4E5D-96F0-7E677A337031}" sibTransId="{050394A3-818B-411A-A551-4482807A4814}"/>
    <dgm:cxn modelId="{7A7F6ECE-F640-4546-A485-DE845404E542}" type="presOf" srcId="{B8BD66F3-EB8E-42B0-9F2E-073C4FDED24D}" destId="{57A5330B-8FF5-4354-A0F5-FAA95C2378E0}" srcOrd="0" destOrd="0" presId="urn:microsoft.com/office/officeart/2005/8/layout/vList2"/>
    <dgm:cxn modelId="{E7CA0870-0E15-46CE-A313-7F8B76E95F72}" type="presOf" srcId="{F1F1BD9B-A9CF-4CFF-8254-FB3C91632322}" destId="{13342F32-7AEE-470A-B10B-3FA687AB75F9}" srcOrd="0" destOrd="0" presId="urn:microsoft.com/office/officeart/2005/8/layout/vList2"/>
    <dgm:cxn modelId="{9236EAC7-1020-41FE-8DE7-39C73EC570A6}" type="presParOf" srcId="{57A5330B-8FF5-4354-A0F5-FAA95C2378E0}" destId="{13342F32-7AEE-470A-B10B-3FA687AB75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10CF-8895-4B96-9E9D-F25CC2EC5274}">
      <dsp:nvSpPr>
        <dsp:cNvPr id="0" name=""/>
        <dsp:cNvSpPr/>
      </dsp:nvSpPr>
      <dsp:spPr>
        <a:xfrm>
          <a:off x="0" y="165"/>
          <a:ext cx="8884095" cy="114266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1F02CE"/>
              </a:solidFill>
            </a:rPr>
            <a:t>The Polio Eradication &amp; Endgame Strategic Plan 2013-2018</a:t>
          </a:r>
          <a:endParaRPr lang="en-US" sz="3200" b="1" kern="1200" dirty="0">
            <a:solidFill>
              <a:srgbClr val="1F02CE"/>
            </a:solidFill>
          </a:endParaRPr>
        </a:p>
      </dsp:txBody>
      <dsp:txXfrm>
        <a:off x="55781" y="55946"/>
        <a:ext cx="8772533" cy="10311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5C3D2-1E24-584B-B7FC-1A2CDF7CB943}">
      <dsp:nvSpPr>
        <dsp:cNvPr id="0" name=""/>
        <dsp:cNvSpPr/>
      </dsp:nvSpPr>
      <dsp:spPr>
        <a:xfrm>
          <a:off x="0" y="0"/>
          <a:ext cx="807720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F45931-32F4-5341-98C3-F683142F98EE}">
      <dsp:nvSpPr>
        <dsp:cNvPr id="0" name=""/>
        <dsp:cNvSpPr/>
      </dsp:nvSpPr>
      <dsp:spPr>
        <a:xfrm>
          <a:off x="0" y="0"/>
          <a:ext cx="1615440" cy="406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STUDY</a:t>
          </a:r>
        </a:p>
        <a:p>
          <a:pPr lvl="0" algn="l" defTabSz="1066800">
            <a:lnSpc>
              <a:spcPct val="90000"/>
            </a:lnSpc>
            <a:spcBef>
              <a:spcPct val="0"/>
            </a:spcBef>
            <a:spcAft>
              <a:spcPct val="35000"/>
            </a:spcAft>
          </a:pPr>
          <a:r>
            <a:rPr lang="en-US" sz="2400" b="1" kern="1200" dirty="0" smtClean="0"/>
            <a:t>FINDINGS</a:t>
          </a:r>
          <a:endParaRPr lang="en-US" sz="2400" b="1" kern="1200" dirty="0"/>
        </a:p>
      </dsp:txBody>
      <dsp:txXfrm>
        <a:off x="0" y="0"/>
        <a:ext cx="1615440" cy="4063999"/>
      </dsp:txXfrm>
    </dsp:sp>
    <dsp:sp modelId="{27AD6512-005C-F34E-BB08-D08079210BFF}">
      <dsp:nvSpPr>
        <dsp:cNvPr id="0" name=""/>
        <dsp:cNvSpPr/>
      </dsp:nvSpPr>
      <dsp:spPr>
        <a:xfrm>
          <a:off x="1736597" y="94456"/>
          <a:ext cx="6340602" cy="18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 dose of IPV given to children aged 1–4 years previously vaccinated with OPV substantially increased </a:t>
          </a:r>
          <a:r>
            <a:rPr lang="en-US" sz="2400" kern="1200" dirty="0" err="1" smtClean="0"/>
            <a:t>humoral</a:t>
          </a:r>
          <a:r>
            <a:rPr lang="en-US" sz="2400" kern="1200" dirty="0" smtClean="0"/>
            <a:t> and intestinal mucosal immunity to poliovirus</a:t>
          </a:r>
          <a:endParaRPr lang="en-US" sz="2400" kern="1200" dirty="0"/>
        </a:p>
      </dsp:txBody>
      <dsp:txXfrm>
        <a:off x="1736597" y="94456"/>
        <a:ext cx="6340602" cy="1889124"/>
      </dsp:txXfrm>
    </dsp:sp>
    <dsp:sp modelId="{67281D1A-5331-1D4A-A140-1624993C5529}">
      <dsp:nvSpPr>
        <dsp:cNvPr id="0" name=""/>
        <dsp:cNvSpPr/>
      </dsp:nvSpPr>
      <dsp:spPr>
        <a:xfrm>
          <a:off x="1615440" y="1983581"/>
          <a:ext cx="646176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9EEC4DF-314D-FF4A-9135-3AB16F4C9153}">
      <dsp:nvSpPr>
        <dsp:cNvPr id="0" name=""/>
        <dsp:cNvSpPr/>
      </dsp:nvSpPr>
      <dsp:spPr>
        <a:xfrm>
          <a:off x="1736597" y="2078037"/>
          <a:ext cx="6340602" cy="18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Serum neutralizing antibodies were substantially increased and these children were signiﬁcantly less likely to shed poliovirus after challenge with bOPV</a:t>
          </a:r>
          <a:endParaRPr lang="en-US" sz="2400" kern="1200" dirty="0"/>
        </a:p>
      </dsp:txBody>
      <dsp:txXfrm>
        <a:off x="1736597" y="2078037"/>
        <a:ext cx="6340602" cy="1889124"/>
      </dsp:txXfrm>
    </dsp:sp>
    <dsp:sp modelId="{DEE1C1CD-0A36-1A48-B0C4-18ECD3A2350B}">
      <dsp:nvSpPr>
        <dsp:cNvPr id="0" name=""/>
        <dsp:cNvSpPr/>
      </dsp:nvSpPr>
      <dsp:spPr>
        <a:xfrm>
          <a:off x="1615440" y="3967162"/>
          <a:ext cx="646176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0FE0-1355-4821-801B-D60749E76C19}">
      <dsp:nvSpPr>
        <dsp:cNvPr id="0" name=""/>
        <dsp:cNvSpPr/>
      </dsp:nvSpPr>
      <dsp:spPr>
        <a:xfrm>
          <a:off x="0" y="17790"/>
          <a:ext cx="8991600" cy="123317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kern="1200" dirty="0" smtClean="0">
              <a:solidFill>
                <a:srgbClr val="C00000"/>
              </a:solidFill>
            </a:rPr>
            <a:t>Single dose IPV introduction in routine schedule eliminated VAPP in Hungary (Data:1961-2011)</a:t>
          </a:r>
          <a:endParaRPr lang="en-US" sz="3100" kern="1200" dirty="0">
            <a:solidFill>
              <a:srgbClr val="C00000"/>
            </a:solidFill>
          </a:endParaRPr>
        </a:p>
      </dsp:txBody>
      <dsp:txXfrm>
        <a:off x="60199" y="77989"/>
        <a:ext cx="8871202" cy="1112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3AEAE-43ED-4928-86A2-4DD73D1D17F4}">
      <dsp:nvSpPr>
        <dsp:cNvPr id="0" name=""/>
        <dsp:cNvSpPr/>
      </dsp:nvSpPr>
      <dsp:spPr>
        <a:xfrm>
          <a:off x="0" y="242"/>
          <a:ext cx="8308731" cy="768955"/>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dirty="0" smtClean="0">
              <a:solidFill>
                <a:schemeClr val="bg1">
                  <a:lumMod val="10000"/>
                  <a:lumOff val="90000"/>
                </a:schemeClr>
              </a:solidFill>
            </a:rPr>
            <a:t>The approach</a:t>
          </a:r>
          <a:endParaRPr lang="en-US" sz="4800" b="1" kern="1200" dirty="0">
            <a:solidFill>
              <a:schemeClr val="bg1">
                <a:lumMod val="10000"/>
                <a:lumOff val="90000"/>
              </a:schemeClr>
            </a:solidFill>
          </a:endParaRPr>
        </a:p>
      </dsp:txBody>
      <dsp:txXfrm>
        <a:off x="37537" y="37779"/>
        <a:ext cx="8233657" cy="6938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38BC8-3C90-4FF3-90F9-E06D51F6C092}">
      <dsp:nvSpPr>
        <dsp:cNvPr id="0" name=""/>
        <dsp:cNvSpPr/>
      </dsp:nvSpPr>
      <dsp:spPr>
        <a:xfrm>
          <a:off x="0" y="4573"/>
          <a:ext cx="8229600" cy="935415"/>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solidFill>
                <a:schemeClr val="bg1">
                  <a:lumMod val="10000"/>
                  <a:lumOff val="90000"/>
                </a:schemeClr>
              </a:solidFill>
            </a:rPr>
            <a:t>Recommended IPV Schedule*</a:t>
          </a:r>
          <a:endParaRPr lang="en-US" sz="3900" kern="1200" dirty="0">
            <a:solidFill>
              <a:schemeClr val="bg1">
                <a:lumMod val="10000"/>
                <a:lumOff val="90000"/>
              </a:schemeClr>
            </a:solidFill>
          </a:endParaRPr>
        </a:p>
      </dsp:txBody>
      <dsp:txXfrm>
        <a:off x="45663" y="50236"/>
        <a:ext cx="8138274" cy="8440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755A8-DC51-9348-862A-BB5CF313E0FE}">
      <dsp:nvSpPr>
        <dsp:cNvPr id="0" name=""/>
        <dsp:cNvSpPr/>
      </dsp:nvSpPr>
      <dsp:spPr>
        <a:xfrm>
          <a:off x="3291839" y="552"/>
          <a:ext cx="4937760" cy="2154694"/>
        </a:xfrm>
        <a:prstGeom prst="rightArrow">
          <a:avLst>
            <a:gd name="adj1" fmla="val 75000"/>
            <a:gd name="adj2" fmla="val 50000"/>
          </a:avLst>
        </a:prstGeom>
        <a:solidFill>
          <a:srgbClr val="FFC000">
            <a:alpha val="90000"/>
          </a:srgb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smtClean="0"/>
            <a:t>All children who are behind on their schedule should receive </a:t>
          </a:r>
          <a:r>
            <a:rPr lang="en-US" sz="2000" b="1" u="sng" kern="1200" dirty="0" smtClean="0"/>
            <a:t>at least one dose</a:t>
          </a:r>
          <a:r>
            <a:rPr lang="en-US" sz="2000" b="0" kern="1200" dirty="0" smtClean="0"/>
            <a:t> of the IPV at the first immunization contact after 14 weeks of age</a:t>
          </a:r>
          <a:endParaRPr lang="en-US" sz="2000" b="0" kern="1200" dirty="0"/>
        </a:p>
      </dsp:txBody>
      <dsp:txXfrm>
        <a:off x="3291839" y="269889"/>
        <a:ext cx="4129750" cy="1616020"/>
      </dsp:txXfrm>
    </dsp:sp>
    <dsp:sp modelId="{28AAD027-F4CE-2F4D-A30B-4DAC1E97B95F}">
      <dsp:nvSpPr>
        <dsp:cNvPr id="0" name=""/>
        <dsp:cNvSpPr/>
      </dsp:nvSpPr>
      <dsp:spPr>
        <a:xfrm>
          <a:off x="0" y="552"/>
          <a:ext cx="3291840" cy="2154694"/>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8F8F8"/>
              </a:solidFill>
            </a:rPr>
            <a:t>At least one dose of IPV </a:t>
          </a:r>
          <a:r>
            <a:rPr lang="en-US" sz="2400" b="1" u="sng" kern="1200" dirty="0" smtClean="0">
              <a:solidFill>
                <a:srgbClr val="F8F8F8"/>
              </a:solidFill>
            </a:rPr>
            <a:t>at 14 weeks</a:t>
          </a:r>
          <a:r>
            <a:rPr lang="en-US" sz="2400" b="1" kern="1200" dirty="0" smtClean="0">
              <a:solidFill>
                <a:srgbClr val="F8F8F8"/>
              </a:solidFill>
            </a:rPr>
            <a:t> or </a:t>
          </a:r>
          <a:r>
            <a:rPr lang="en-US" sz="2400" b="1" u="sng" kern="1200" dirty="0" smtClean="0">
              <a:solidFill>
                <a:srgbClr val="F8F8F8"/>
              </a:solidFill>
            </a:rPr>
            <a:t>first contact </a:t>
          </a:r>
          <a:r>
            <a:rPr lang="en-US" sz="2400" b="1" kern="1200" dirty="0" smtClean="0">
              <a:solidFill>
                <a:srgbClr val="F8F8F8"/>
              </a:solidFill>
            </a:rPr>
            <a:t>afterwards</a:t>
          </a:r>
          <a:endParaRPr lang="en-US" sz="2400" b="1" kern="1200" dirty="0">
            <a:solidFill>
              <a:srgbClr val="F8F8F8"/>
            </a:solidFill>
          </a:endParaRPr>
        </a:p>
      </dsp:txBody>
      <dsp:txXfrm>
        <a:off x="105183" y="105735"/>
        <a:ext cx="3081474" cy="1944328"/>
      </dsp:txXfrm>
    </dsp:sp>
    <dsp:sp modelId="{F9F6DE78-E266-BD43-BC44-3CD8482DA562}">
      <dsp:nvSpPr>
        <dsp:cNvPr id="0" name=""/>
        <dsp:cNvSpPr/>
      </dsp:nvSpPr>
      <dsp:spPr>
        <a:xfrm>
          <a:off x="3291839" y="2370716"/>
          <a:ext cx="4937760" cy="2154694"/>
        </a:xfrm>
        <a:prstGeom prst="rightArrow">
          <a:avLst>
            <a:gd name="adj1" fmla="val 75000"/>
            <a:gd name="adj2" fmla="val 50000"/>
          </a:avLst>
        </a:prstGeom>
        <a:solidFill>
          <a:srgbClr val="FFC000">
            <a:alpha val="90000"/>
          </a:srgb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Until polio transmission is interrupted globally, OPV will be a critical component of the eradication strategy</a:t>
          </a:r>
          <a:endParaRPr lang="en-US" sz="2000" kern="1200" dirty="0"/>
        </a:p>
      </dsp:txBody>
      <dsp:txXfrm>
        <a:off x="3291839" y="2640053"/>
        <a:ext cx="4129750" cy="1616020"/>
      </dsp:txXfrm>
    </dsp:sp>
    <dsp:sp modelId="{C5E8E389-94E0-9B43-9F24-F8D9A87189AA}">
      <dsp:nvSpPr>
        <dsp:cNvPr id="0" name=""/>
        <dsp:cNvSpPr/>
      </dsp:nvSpPr>
      <dsp:spPr>
        <a:xfrm>
          <a:off x="0" y="2370716"/>
          <a:ext cx="3291840" cy="2154694"/>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0" kern="1200" dirty="0" smtClean="0">
              <a:solidFill>
                <a:srgbClr val="F8F8F8"/>
              </a:solidFill>
            </a:rPr>
            <a:t>IPV does </a:t>
          </a:r>
          <a:r>
            <a:rPr lang="en-US" sz="2400" b="1" u="sng" kern="1200" dirty="0" smtClean="0">
              <a:solidFill>
                <a:srgbClr val="F8F8F8"/>
              </a:solidFill>
            </a:rPr>
            <a:t>not replace ANY of the OPV doses</a:t>
          </a:r>
          <a:endParaRPr lang="en-US" sz="1800" b="0" kern="1200" dirty="0">
            <a:solidFill>
              <a:srgbClr val="F8F8F8"/>
            </a:solidFill>
          </a:endParaRPr>
        </a:p>
      </dsp:txBody>
      <dsp:txXfrm>
        <a:off x="105183" y="2475899"/>
        <a:ext cx="3081474" cy="194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DA91-48A6-4B93-AE3E-1DD9E5C99DCF}">
      <dsp:nvSpPr>
        <dsp:cNvPr id="0" name=""/>
        <dsp:cNvSpPr/>
      </dsp:nvSpPr>
      <dsp:spPr>
        <a:xfrm>
          <a:off x="0" y="0"/>
          <a:ext cx="9140461" cy="61555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solidFill>
                <a:schemeClr val="bg1">
                  <a:lumMod val="10000"/>
                  <a:lumOff val="90000"/>
                </a:schemeClr>
              </a:solidFill>
            </a:rPr>
            <a:t>Rationale for OPV2 withdrawal</a:t>
          </a:r>
          <a:endParaRPr lang="en-US" sz="4000" b="1" kern="1200" dirty="0">
            <a:solidFill>
              <a:schemeClr val="bg1">
                <a:lumMod val="10000"/>
                <a:lumOff val="90000"/>
              </a:schemeClr>
            </a:solidFill>
          </a:endParaRPr>
        </a:p>
      </dsp:txBody>
      <dsp:txXfrm>
        <a:off x="30049" y="30049"/>
        <a:ext cx="9080363" cy="555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426BE-53AB-D14B-A5A1-EB03A1D30B61}">
      <dsp:nvSpPr>
        <dsp:cNvPr id="0" name=""/>
        <dsp:cNvSpPr/>
      </dsp:nvSpPr>
      <dsp:spPr>
        <a:xfrm>
          <a:off x="0" y="547"/>
          <a:ext cx="8717891" cy="0"/>
        </a:xfrm>
        <a:prstGeom prst="lin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40FD0A-BD8F-1346-A22B-F039DA2CCB30}">
      <dsp:nvSpPr>
        <dsp:cNvPr id="0" name=""/>
        <dsp:cNvSpPr/>
      </dsp:nvSpPr>
      <dsp:spPr>
        <a:xfrm>
          <a:off x="0" y="547"/>
          <a:ext cx="8717891" cy="89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kern="1200" baseline="0" dirty="0" smtClean="0">
              <a:solidFill>
                <a:schemeClr val="bg1"/>
              </a:solidFill>
            </a:rPr>
            <a:t>Last naturally occurring case of WPV case detected in Aligarh, India in </a:t>
          </a:r>
          <a:r>
            <a:rPr lang="en-US" sz="2400" b="0" kern="1200" baseline="0" dirty="0" smtClean="0">
              <a:solidFill>
                <a:schemeClr val="bg1"/>
              </a:solidFill>
            </a:rPr>
            <a:t>1999 – WPV 2 ERADICATION CERTIFIED</a:t>
          </a:r>
          <a:br>
            <a:rPr lang="en-US" sz="2400" b="0" kern="1200" baseline="0" dirty="0" smtClean="0">
              <a:solidFill>
                <a:schemeClr val="bg1"/>
              </a:solidFill>
            </a:rPr>
          </a:br>
          <a:r>
            <a:rPr lang="en-US" sz="2400" b="0" kern="1200" baseline="0" dirty="0" smtClean="0">
              <a:solidFill>
                <a:schemeClr val="bg1"/>
              </a:solidFill>
            </a:rPr>
            <a:t>I</a:t>
          </a:r>
        </a:p>
        <a:p>
          <a:pPr lvl="0" algn="l" defTabSz="1066800" rtl="0">
            <a:lnSpc>
              <a:spcPct val="90000"/>
            </a:lnSpc>
            <a:spcBef>
              <a:spcPct val="0"/>
            </a:spcBef>
            <a:spcAft>
              <a:spcPct val="35000"/>
            </a:spcAft>
          </a:pPr>
          <a:endParaRPr lang="en-US" sz="2400" kern="1200" dirty="0">
            <a:solidFill>
              <a:schemeClr val="bg1"/>
            </a:solidFill>
          </a:endParaRPr>
        </a:p>
      </dsp:txBody>
      <dsp:txXfrm>
        <a:off x="0" y="547"/>
        <a:ext cx="8717891" cy="896216"/>
      </dsp:txXfrm>
    </dsp:sp>
    <dsp:sp modelId="{40CD082F-24A1-B245-B273-1F8695DBA533}">
      <dsp:nvSpPr>
        <dsp:cNvPr id="0" name=""/>
        <dsp:cNvSpPr/>
      </dsp:nvSpPr>
      <dsp:spPr>
        <a:xfrm>
          <a:off x="0" y="896763"/>
          <a:ext cx="8717891" cy="0"/>
        </a:xfrm>
        <a:prstGeom prst="line">
          <a:avLst/>
        </a:prstGeom>
        <a:gradFill rotWithShape="0">
          <a:gsLst>
            <a:gs pos="0">
              <a:schemeClr val="accent4">
                <a:hueOff val="2411242"/>
                <a:satOff val="-2167"/>
                <a:lumOff val="-343"/>
                <a:alphaOff val="0"/>
                <a:tint val="100000"/>
                <a:shade val="100000"/>
                <a:satMod val="130000"/>
              </a:schemeClr>
            </a:gs>
            <a:gs pos="100000">
              <a:schemeClr val="accent4">
                <a:hueOff val="2411242"/>
                <a:satOff val="-2167"/>
                <a:lumOff val="-343"/>
                <a:alphaOff val="0"/>
                <a:tint val="50000"/>
                <a:shade val="100000"/>
                <a:satMod val="350000"/>
              </a:schemeClr>
            </a:gs>
          </a:gsLst>
          <a:lin ang="16200000" scaled="0"/>
        </a:gradFill>
        <a:ln w="9525" cap="flat" cmpd="sng" algn="ctr">
          <a:solidFill>
            <a:schemeClr val="accent4">
              <a:hueOff val="2411242"/>
              <a:satOff val="-2167"/>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E11222B-3E55-C049-B212-F60715C47091}">
      <dsp:nvSpPr>
        <dsp:cNvPr id="0" name=""/>
        <dsp:cNvSpPr/>
      </dsp:nvSpPr>
      <dsp:spPr>
        <a:xfrm>
          <a:off x="0" y="896763"/>
          <a:ext cx="8717891" cy="89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baseline="0" dirty="0" smtClean="0">
              <a:solidFill>
                <a:schemeClr val="bg1"/>
              </a:solidFill>
            </a:rPr>
            <a:t>Type 2 polio vaccine causes &gt;95% of Vaccine Derived Polio Virus (VDPV) cases </a:t>
          </a:r>
          <a:endParaRPr lang="en-US" sz="2400" kern="1200" dirty="0">
            <a:solidFill>
              <a:schemeClr val="bg1"/>
            </a:solidFill>
          </a:endParaRPr>
        </a:p>
      </dsp:txBody>
      <dsp:txXfrm>
        <a:off x="0" y="896763"/>
        <a:ext cx="8717891" cy="896216"/>
      </dsp:txXfrm>
    </dsp:sp>
    <dsp:sp modelId="{90A66873-6564-254F-93DD-529A803EBDDA}">
      <dsp:nvSpPr>
        <dsp:cNvPr id="0" name=""/>
        <dsp:cNvSpPr/>
      </dsp:nvSpPr>
      <dsp:spPr>
        <a:xfrm>
          <a:off x="0" y="1792979"/>
          <a:ext cx="8717891" cy="0"/>
        </a:xfrm>
        <a:prstGeom prst="line">
          <a:avLst/>
        </a:prstGeom>
        <a:gradFill rotWithShape="0">
          <a:gsLst>
            <a:gs pos="0">
              <a:schemeClr val="accent4">
                <a:hueOff val="4822484"/>
                <a:satOff val="-4333"/>
                <a:lumOff val="-686"/>
                <a:alphaOff val="0"/>
                <a:tint val="100000"/>
                <a:shade val="100000"/>
                <a:satMod val="130000"/>
              </a:schemeClr>
            </a:gs>
            <a:gs pos="100000">
              <a:schemeClr val="accent4">
                <a:hueOff val="4822484"/>
                <a:satOff val="-4333"/>
                <a:lumOff val="-686"/>
                <a:alphaOff val="0"/>
                <a:tint val="50000"/>
                <a:shade val="100000"/>
                <a:satMod val="350000"/>
              </a:schemeClr>
            </a:gs>
          </a:gsLst>
          <a:lin ang="16200000" scaled="0"/>
        </a:gradFill>
        <a:ln w="9525" cap="flat" cmpd="sng" algn="ctr">
          <a:solidFill>
            <a:schemeClr val="accent4">
              <a:hueOff val="4822484"/>
              <a:satOff val="-4333"/>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6D7338-B966-ED41-A623-32BE3C44E6BF}">
      <dsp:nvSpPr>
        <dsp:cNvPr id="0" name=""/>
        <dsp:cNvSpPr/>
      </dsp:nvSpPr>
      <dsp:spPr>
        <a:xfrm>
          <a:off x="0" y="1792979"/>
          <a:ext cx="8717891" cy="89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kern="1200" baseline="0" dirty="0" smtClean="0">
              <a:solidFill>
                <a:schemeClr val="bg1"/>
              </a:solidFill>
            </a:rPr>
            <a:t>Type 2 causes approximately 40% of Vaccine-associated paralytic poliomyelitis (VAPP) cases</a:t>
          </a:r>
          <a:endParaRPr lang="en-US" sz="2400" kern="1200" dirty="0">
            <a:solidFill>
              <a:schemeClr val="bg1"/>
            </a:solidFill>
          </a:endParaRPr>
        </a:p>
      </dsp:txBody>
      <dsp:txXfrm>
        <a:off x="0" y="1792979"/>
        <a:ext cx="8717891" cy="896216"/>
      </dsp:txXfrm>
    </dsp:sp>
    <dsp:sp modelId="{F178F2CE-E7F3-934C-B0B6-39F2A7DEACF0}">
      <dsp:nvSpPr>
        <dsp:cNvPr id="0" name=""/>
        <dsp:cNvSpPr/>
      </dsp:nvSpPr>
      <dsp:spPr>
        <a:xfrm>
          <a:off x="0" y="2689196"/>
          <a:ext cx="8717891" cy="0"/>
        </a:xfrm>
        <a:prstGeom prst="line">
          <a:avLst/>
        </a:prstGeom>
        <a:gradFill rotWithShape="0">
          <a:gsLst>
            <a:gs pos="0">
              <a:schemeClr val="accent4">
                <a:hueOff val="7233725"/>
                <a:satOff val="-6500"/>
                <a:lumOff val="-1030"/>
                <a:alphaOff val="0"/>
                <a:tint val="100000"/>
                <a:shade val="100000"/>
                <a:satMod val="130000"/>
              </a:schemeClr>
            </a:gs>
            <a:gs pos="100000">
              <a:schemeClr val="accent4">
                <a:hueOff val="7233725"/>
                <a:satOff val="-6500"/>
                <a:lumOff val="-1030"/>
                <a:alphaOff val="0"/>
                <a:tint val="50000"/>
                <a:shade val="100000"/>
                <a:satMod val="350000"/>
              </a:schemeClr>
            </a:gs>
          </a:gsLst>
          <a:lin ang="16200000" scaled="0"/>
        </a:gradFill>
        <a:ln w="9525" cap="flat" cmpd="sng" algn="ctr">
          <a:solidFill>
            <a:schemeClr val="accent4">
              <a:hueOff val="7233725"/>
              <a:satOff val="-6500"/>
              <a:lumOff val="-10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49972A-1707-1A48-94E7-B0C28C627A71}">
      <dsp:nvSpPr>
        <dsp:cNvPr id="0" name=""/>
        <dsp:cNvSpPr/>
      </dsp:nvSpPr>
      <dsp:spPr>
        <a:xfrm>
          <a:off x="0" y="2689196"/>
          <a:ext cx="8717891" cy="89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0" kern="1200" baseline="0" dirty="0" smtClean="0">
              <a:solidFill>
                <a:schemeClr val="bg1"/>
              </a:solidFill>
            </a:rPr>
            <a:t>Type 2 component of OPV interferes with immune response to types 1 and types 3 </a:t>
          </a:r>
          <a:endParaRPr lang="en-US" sz="2400" kern="1200" dirty="0">
            <a:solidFill>
              <a:schemeClr val="bg1"/>
            </a:solidFill>
          </a:endParaRPr>
        </a:p>
      </dsp:txBody>
      <dsp:txXfrm>
        <a:off x="0" y="2689196"/>
        <a:ext cx="8717891" cy="896216"/>
      </dsp:txXfrm>
    </dsp:sp>
    <dsp:sp modelId="{64BC9CB2-0642-E240-9AFA-1D6BB6927970}">
      <dsp:nvSpPr>
        <dsp:cNvPr id="0" name=""/>
        <dsp:cNvSpPr/>
      </dsp:nvSpPr>
      <dsp:spPr>
        <a:xfrm>
          <a:off x="0" y="3585412"/>
          <a:ext cx="8717891" cy="0"/>
        </a:xfrm>
        <a:prstGeom prst="line">
          <a:avLst/>
        </a:prstGeom>
        <a:gradFill rotWithShape="0">
          <a:gsLst>
            <a:gs pos="0">
              <a:schemeClr val="accent4">
                <a:hueOff val="9644967"/>
                <a:satOff val="-8667"/>
                <a:lumOff val="-1373"/>
                <a:alphaOff val="0"/>
                <a:tint val="100000"/>
                <a:shade val="100000"/>
                <a:satMod val="130000"/>
              </a:schemeClr>
            </a:gs>
            <a:gs pos="100000">
              <a:schemeClr val="accent4">
                <a:hueOff val="9644967"/>
                <a:satOff val="-8667"/>
                <a:lumOff val="-1373"/>
                <a:alphaOff val="0"/>
                <a:tint val="50000"/>
                <a:shade val="100000"/>
                <a:satMod val="350000"/>
              </a:schemeClr>
            </a:gs>
          </a:gsLst>
          <a:lin ang="16200000" scaled="0"/>
        </a:gradFill>
        <a:ln w="9525" cap="flat" cmpd="sng" algn="ctr">
          <a:solidFill>
            <a:schemeClr val="accent4">
              <a:hueOff val="9644967"/>
              <a:satOff val="-8667"/>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0DBF76-B143-354C-A5EC-DF8456BADCE0}">
      <dsp:nvSpPr>
        <dsp:cNvPr id="0" name=""/>
        <dsp:cNvSpPr/>
      </dsp:nvSpPr>
      <dsp:spPr>
        <a:xfrm>
          <a:off x="0" y="3585412"/>
          <a:ext cx="8717891" cy="89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endParaRPr lang="en-US" sz="2400" kern="1200" dirty="0"/>
        </a:p>
      </dsp:txBody>
      <dsp:txXfrm>
        <a:off x="0" y="3585412"/>
        <a:ext cx="8717891" cy="896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0ACD-194A-4826-ACF5-EF6B802008DE}">
      <dsp:nvSpPr>
        <dsp:cNvPr id="0" name=""/>
        <dsp:cNvSpPr/>
      </dsp:nvSpPr>
      <dsp:spPr>
        <a:xfrm>
          <a:off x="0" y="539"/>
          <a:ext cx="8458199" cy="114192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smtClean="0">
              <a:solidFill>
                <a:schemeClr val="bg1">
                  <a:lumMod val="10000"/>
                  <a:lumOff val="90000"/>
                </a:schemeClr>
              </a:solidFill>
            </a:rPr>
            <a:t>Withdrawal</a:t>
          </a:r>
          <a:r>
            <a:rPr lang="en-US" sz="3600" b="1" i="1" kern="1200" smtClean="0">
              <a:solidFill>
                <a:schemeClr val="bg1">
                  <a:lumMod val="10000"/>
                  <a:lumOff val="90000"/>
                </a:schemeClr>
              </a:solidFill>
            </a:rPr>
            <a:t> </a:t>
          </a:r>
          <a:r>
            <a:rPr lang="en-US" sz="3600" b="1" kern="1200" smtClean="0">
              <a:solidFill>
                <a:schemeClr val="bg1">
                  <a:lumMod val="10000"/>
                  <a:lumOff val="90000"/>
                </a:schemeClr>
              </a:solidFill>
            </a:rPr>
            <a:t>of Oral Polio Vaccines </a:t>
          </a:r>
          <a:endParaRPr lang="en-US" sz="3600" b="1" kern="1200">
            <a:solidFill>
              <a:schemeClr val="bg1">
                <a:lumMod val="10000"/>
                <a:lumOff val="90000"/>
              </a:schemeClr>
            </a:solidFill>
          </a:endParaRPr>
        </a:p>
      </dsp:txBody>
      <dsp:txXfrm>
        <a:off x="55744" y="56283"/>
        <a:ext cx="8346711"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F84BA-5FF7-4C66-94A1-A164FE54D02F}">
      <dsp:nvSpPr>
        <dsp:cNvPr id="0" name=""/>
        <dsp:cNvSpPr/>
      </dsp:nvSpPr>
      <dsp:spPr>
        <a:xfrm>
          <a:off x="0" y="41562"/>
          <a:ext cx="9067799" cy="1711037"/>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1F02CE"/>
              </a:solidFill>
            </a:rPr>
            <a:t>Mitigate the risk of low population immunity against type 2 polio</a:t>
          </a:r>
          <a:endParaRPr lang="en-US" sz="3600" kern="1200" dirty="0">
            <a:solidFill>
              <a:srgbClr val="1F02CE"/>
            </a:solidFill>
          </a:endParaRPr>
        </a:p>
      </dsp:txBody>
      <dsp:txXfrm>
        <a:off x="83526" y="125088"/>
        <a:ext cx="8900747" cy="1543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E7FF4-7B39-420D-BAFF-4AF7DBA15D41}">
      <dsp:nvSpPr>
        <dsp:cNvPr id="0" name=""/>
        <dsp:cNvSpPr/>
      </dsp:nvSpPr>
      <dsp:spPr>
        <a:xfrm>
          <a:off x="0" y="459599"/>
          <a:ext cx="9180512" cy="12168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kern="1200" dirty="0" smtClean="0">
              <a:solidFill>
                <a:srgbClr val="1F02CE"/>
              </a:solidFill>
            </a:rPr>
            <a:t>Introduce IPV prior to OPV type 2 withdrawal</a:t>
          </a:r>
          <a:endParaRPr lang="en-US" sz="3600" b="1" kern="1200" dirty="0">
            <a:solidFill>
              <a:srgbClr val="1F02CE"/>
            </a:solidFill>
          </a:endParaRPr>
        </a:p>
      </dsp:txBody>
      <dsp:txXfrm>
        <a:off x="59399" y="518998"/>
        <a:ext cx="9061714"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E2B25-54FB-4372-A1DA-E1E35D86D338}">
      <dsp:nvSpPr>
        <dsp:cNvPr id="0" name=""/>
        <dsp:cNvSpPr/>
      </dsp:nvSpPr>
      <dsp:spPr>
        <a:xfrm>
          <a:off x="0" y="71941"/>
          <a:ext cx="9215439" cy="1352425"/>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kern="1200" dirty="0" smtClean="0">
              <a:solidFill>
                <a:srgbClr val="C00000"/>
              </a:solidFill>
            </a:rPr>
            <a:t>Single IPV dose closes humoral immunity gaps in </a:t>
          </a:r>
          <a:r>
            <a:rPr lang="en-GB" sz="2400" b="1" i="1" u="sng" kern="1200" dirty="0" smtClean="0">
              <a:solidFill>
                <a:srgbClr val="C00000"/>
              </a:solidFill>
            </a:rPr>
            <a:t>OPV-vaccinated</a:t>
          </a:r>
          <a:r>
            <a:rPr lang="en-GB" sz="2400" u="sng" kern="1200" dirty="0" smtClean="0">
              <a:solidFill>
                <a:srgbClr val="C00000"/>
              </a:solidFill>
            </a:rPr>
            <a:t> </a:t>
          </a:r>
          <a:r>
            <a:rPr lang="en-GB" sz="2400" kern="1200" dirty="0" smtClean="0">
              <a:solidFill>
                <a:srgbClr val="C00000"/>
              </a:solidFill>
            </a:rPr>
            <a:t>infants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kern="1200" dirty="0" smtClean="0">
              <a:solidFill>
                <a:srgbClr val="C00000"/>
              </a:solidFill>
            </a:rPr>
            <a:t>(Côte d'Ivoire, 1990-91)</a:t>
          </a:r>
        </a:p>
      </dsp:txBody>
      <dsp:txXfrm>
        <a:off x="66020" y="137961"/>
        <a:ext cx="9083399" cy="1220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4495B-7065-43EC-B538-50776D6C5E04}">
      <dsp:nvSpPr>
        <dsp:cNvPr id="0" name=""/>
        <dsp:cNvSpPr/>
      </dsp:nvSpPr>
      <dsp:spPr>
        <a:xfrm>
          <a:off x="0" y="0"/>
          <a:ext cx="9144000" cy="1440156"/>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solidFill>
                <a:srgbClr val="C00000"/>
              </a:solidFill>
            </a:rPr>
            <a:t>Study in India confirms a single IPV dose closes humoral immunity gap in </a:t>
          </a:r>
          <a:r>
            <a:rPr lang="en-GB" sz="2900" b="1" i="1" u="sng" kern="1200" dirty="0" smtClean="0">
              <a:solidFill>
                <a:srgbClr val="C00000"/>
              </a:solidFill>
            </a:rPr>
            <a:t>OPV primed</a:t>
          </a:r>
          <a:r>
            <a:rPr lang="en-GB" sz="2900" b="1" i="1" kern="1200" dirty="0" smtClean="0">
              <a:solidFill>
                <a:srgbClr val="C00000"/>
              </a:solidFill>
            </a:rPr>
            <a:t> </a:t>
          </a:r>
          <a:r>
            <a:rPr lang="en-GB" sz="2900" kern="1200" dirty="0" smtClean="0">
              <a:solidFill>
                <a:srgbClr val="C00000"/>
              </a:solidFill>
            </a:rPr>
            <a:t>children (Moradabad, 2009)</a:t>
          </a:r>
          <a:endParaRPr lang="en-US" sz="2900" kern="1200" dirty="0">
            <a:solidFill>
              <a:srgbClr val="C00000"/>
            </a:solidFill>
          </a:endParaRPr>
        </a:p>
      </dsp:txBody>
      <dsp:txXfrm>
        <a:off x="70303" y="70303"/>
        <a:ext cx="9003394" cy="1299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42F32-7AEE-470A-B10B-3FA687AB75F9}">
      <dsp:nvSpPr>
        <dsp:cNvPr id="0" name=""/>
        <dsp:cNvSpPr/>
      </dsp:nvSpPr>
      <dsp:spPr>
        <a:xfrm>
          <a:off x="15864" y="40"/>
          <a:ext cx="9112270" cy="980994"/>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solidFill>
                <a:srgbClr val="C00000"/>
              </a:solidFill>
            </a:rPr>
            <a:t>Single IPV boosts mucosal immunity in children with multiple OPV doses (Moradabad, 2011)</a:t>
          </a:r>
          <a:endParaRPr lang="en-US" sz="2400" b="0" kern="1200" dirty="0">
            <a:solidFill>
              <a:srgbClr val="C00000"/>
            </a:solidFill>
          </a:endParaRPr>
        </a:p>
      </dsp:txBody>
      <dsp:txXfrm>
        <a:off x="63752" y="47928"/>
        <a:ext cx="9016494" cy="8852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9C2A-6856-4946-ADFC-FE06864AFE74}" type="datetimeFigureOut">
              <a:rPr lang="en-IN" smtClean="0"/>
              <a:t>31-10-2015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95A35-B8A8-476B-AE88-13E820D7D322}" type="slidenum">
              <a:rPr lang="en-IN" smtClean="0"/>
              <a:t>‹#›</a:t>
            </a:fld>
            <a:endParaRPr lang="en-IN"/>
          </a:p>
        </p:txBody>
      </p:sp>
    </p:spTree>
    <p:extLst>
      <p:ext uri="{BB962C8B-B14F-4D97-AF65-F5344CB8AC3E}">
        <p14:creationId xmlns:p14="http://schemas.microsoft.com/office/powerpoint/2010/main" val="252671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xfrm>
            <a:off x="1143000" y="685800"/>
            <a:ext cx="4568825" cy="3427413"/>
          </a:xfrm>
          <a:ln/>
        </p:spPr>
      </p:sp>
      <p:sp>
        <p:nvSpPr>
          <p:cNvPr id="3" name="Notes Placeholder 2"/>
          <p:cNvSpPr>
            <a:spLocks noGrp="1"/>
          </p:cNvSpPr>
          <p:nvPr>
            <p:ph type="body" idx="1"/>
          </p:nvPr>
        </p:nvSpPr>
        <p:spPr/>
        <p:txBody>
          <a:bodyPr/>
          <a:lstStyle/>
          <a:p>
            <a:pPr>
              <a:defRPr/>
            </a:pPr>
            <a:endParaRPr lang="en-US" dirty="0">
              <a:latin typeface="+mn-lt"/>
              <a:cs typeface="+mn-cs"/>
            </a:endParaRPr>
          </a:p>
        </p:txBody>
      </p:sp>
      <p:sp>
        <p:nvSpPr>
          <p:cNvPr id="320516" name="Slide Number Placeholder 3"/>
          <p:cNvSpPr>
            <a:spLocks noGrp="1"/>
          </p:cNvSpPr>
          <p:nvPr>
            <p:ph type="sldNum" sz="quarter" idx="5"/>
          </p:nvPr>
        </p:nvSpPr>
        <p:spPr>
          <a:noFill/>
        </p:spPr>
        <p:txBody>
          <a:bodyPr/>
          <a:lstStyle>
            <a:lvl1pPr defTabSz="928688" eaLnBrk="0" hangingPunct="0">
              <a:defRPr>
                <a:solidFill>
                  <a:schemeClr val="tx1"/>
                </a:solidFill>
                <a:latin typeface="Arial" pitchFamily="34" charset="0"/>
                <a:cs typeface="Arial" pitchFamily="34" charset="0"/>
              </a:defRPr>
            </a:lvl1pPr>
            <a:lvl2pPr marL="742950" indent="-285750" defTabSz="928688" eaLnBrk="0" hangingPunct="0">
              <a:defRPr>
                <a:solidFill>
                  <a:schemeClr val="tx1"/>
                </a:solidFill>
                <a:latin typeface="Arial" pitchFamily="34" charset="0"/>
                <a:cs typeface="Arial" pitchFamily="34" charset="0"/>
              </a:defRPr>
            </a:lvl2pPr>
            <a:lvl3pPr marL="1143000" indent="-228600" defTabSz="928688" eaLnBrk="0" hangingPunct="0">
              <a:defRPr>
                <a:solidFill>
                  <a:schemeClr val="tx1"/>
                </a:solidFill>
                <a:latin typeface="Arial" pitchFamily="34" charset="0"/>
                <a:cs typeface="Arial" pitchFamily="34" charset="0"/>
              </a:defRPr>
            </a:lvl3pPr>
            <a:lvl4pPr marL="1600200" indent="-228600" defTabSz="928688" eaLnBrk="0" hangingPunct="0">
              <a:defRPr>
                <a:solidFill>
                  <a:schemeClr val="tx1"/>
                </a:solidFill>
                <a:latin typeface="Arial" pitchFamily="34" charset="0"/>
                <a:cs typeface="Arial" pitchFamily="34" charset="0"/>
              </a:defRPr>
            </a:lvl4pPr>
            <a:lvl5pPr marL="2057400" indent="-228600" defTabSz="928688" eaLnBrk="0" hangingPunct="0">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D40675-C407-4594-BDFF-51A794B55E8B}" type="slidenum">
              <a:rPr lang="en-US">
                <a:solidFill>
                  <a:srgbClr val="000000"/>
                </a:solidFill>
              </a:rPr>
              <a:pPr eaLnBrk="1" hangingPunct="1"/>
              <a:t>2</a:t>
            </a:fld>
            <a:endParaRPr lang="en-US">
              <a:solidFill>
                <a:srgbClr val="000000"/>
              </a:solidFill>
            </a:endParaRPr>
          </a:p>
        </p:txBody>
      </p:sp>
    </p:spTree>
    <p:extLst>
      <p:ext uri="{BB962C8B-B14F-4D97-AF65-F5344CB8AC3E}">
        <p14:creationId xmlns:p14="http://schemas.microsoft.com/office/powerpoint/2010/main" val="308103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1143000" y="687388"/>
            <a:ext cx="4568825" cy="3425825"/>
          </a:xfrm>
          <a:ln/>
        </p:spPr>
      </p:sp>
      <p:sp>
        <p:nvSpPr>
          <p:cNvPr id="270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1" rIns="91444" bIns="45721"/>
          <a:lstStyle/>
          <a:p>
            <a:pPr marL="222250" indent="-222250" defTabSz="889000">
              <a:spcBef>
                <a:spcPct val="0"/>
              </a:spcBef>
            </a:pPr>
            <a:endParaRPr lang="en-US" smtClean="0">
              <a:latin typeface="Arial" pitchFamily="34" charset="0"/>
              <a:cs typeface="Arial" pitchFamily="34" charset="0"/>
            </a:endParaRPr>
          </a:p>
        </p:txBody>
      </p:sp>
      <p:sp>
        <p:nvSpPr>
          <p:cNvPr id="270340" name="Slide Number Placeholder 3"/>
          <p:cNvSpPr txBox="1">
            <a:spLocks noGrp="1"/>
          </p:cNvSpPr>
          <p:nvPr/>
        </p:nvSpPr>
        <p:spPr bwMode="auto">
          <a:xfrm>
            <a:off x="5505703" y="8449725"/>
            <a:ext cx="683522" cy="45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4" tIns="45721" rIns="91444" bIns="45721" anchor="b"/>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FBF74092-2A07-4B43-B4C9-C48571DCBB24}" type="slidenum">
              <a:rPr lang="en-US" sz="1200">
                <a:solidFill>
                  <a:srgbClr val="000000"/>
                </a:solidFill>
              </a:rPr>
              <a:pPr algn="r" eaLnBrk="1" fontAlgn="base" hangingPunct="1">
                <a:spcBef>
                  <a:spcPct val="0"/>
                </a:spcBef>
                <a:spcAft>
                  <a:spcPct val="0"/>
                </a:spcAft>
              </a:pPr>
              <a:t>3</a:t>
            </a:fld>
            <a:endParaRPr lang="en-US" sz="1200">
              <a:solidFill>
                <a:srgbClr val="000000"/>
              </a:solidFill>
            </a:endParaRPr>
          </a:p>
        </p:txBody>
      </p:sp>
    </p:spTree>
    <p:extLst>
      <p:ext uri="{BB962C8B-B14F-4D97-AF65-F5344CB8AC3E}">
        <p14:creationId xmlns:p14="http://schemas.microsoft.com/office/powerpoint/2010/main" val="205683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World Health Day 2012 – Ageing and Health</a:t>
            </a:r>
            <a:endParaRPr lang="en-US">
              <a:solidFill>
                <a:prstClr val="black"/>
              </a:solidFill>
            </a:endParaRPr>
          </a:p>
        </p:txBody>
      </p:sp>
    </p:spTree>
    <p:extLst>
      <p:ext uri="{BB962C8B-B14F-4D97-AF65-F5344CB8AC3E}">
        <p14:creationId xmlns:p14="http://schemas.microsoft.com/office/powerpoint/2010/main" val="38693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609725" y="1069975"/>
            <a:ext cx="3854450" cy="2890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05" indent="-169505">
              <a:spcBef>
                <a:spcPct val="0"/>
              </a:spcBef>
              <a:buFontTx/>
              <a:buChar char="•"/>
            </a:pPr>
            <a:r>
              <a:rPr lang="en-US" altLang="en-US" smtClean="0"/>
              <a:t>Overall increase in full immunization coverage</a:t>
            </a:r>
          </a:p>
          <a:p>
            <a:pPr marL="169505" indent="-169505">
              <a:spcBef>
                <a:spcPct val="0"/>
              </a:spcBef>
              <a:buFontTx/>
              <a:buChar char="•"/>
            </a:pPr>
            <a:r>
              <a:rPr lang="en-US" altLang="en-US" smtClean="0"/>
              <a:t>Full Immunization increased from 14 million children to 15 million, increase coverage of 1 million children since 2009;</a:t>
            </a:r>
          </a:p>
          <a:p>
            <a:pPr marL="169505" indent="-169505">
              <a:spcBef>
                <a:spcPct val="0"/>
              </a:spcBef>
              <a:buFontTx/>
              <a:buChar char="•"/>
            </a:pPr>
            <a:r>
              <a:rPr lang="en-US" altLang="en-US" smtClean="0"/>
              <a:t>Drop out From DPT2 to 3: around 10 %; OPV2 to 3: 9 points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24" eaLnBrk="0" hangingPunct="0">
              <a:defRPr>
                <a:solidFill>
                  <a:schemeClr val="tx1"/>
                </a:solidFill>
                <a:latin typeface="Arial" charset="0"/>
                <a:cs typeface="Arial" charset="0"/>
              </a:defRPr>
            </a:lvl1pPr>
            <a:lvl2pPr marL="727782" indent="-279916" defTabSz="923724" eaLnBrk="0" hangingPunct="0">
              <a:defRPr>
                <a:solidFill>
                  <a:schemeClr val="tx1"/>
                </a:solidFill>
                <a:latin typeface="Arial" charset="0"/>
                <a:cs typeface="Arial" charset="0"/>
              </a:defRPr>
            </a:lvl2pPr>
            <a:lvl3pPr marL="1119665" indent="-223933" defTabSz="923724" eaLnBrk="0" hangingPunct="0">
              <a:defRPr>
                <a:solidFill>
                  <a:schemeClr val="tx1"/>
                </a:solidFill>
                <a:latin typeface="Arial" charset="0"/>
                <a:cs typeface="Arial" charset="0"/>
              </a:defRPr>
            </a:lvl3pPr>
            <a:lvl4pPr marL="1567531" indent="-223933" defTabSz="923724" eaLnBrk="0" hangingPunct="0">
              <a:defRPr>
                <a:solidFill>
                  <a:schemeClr val="tx1"/>
                </a:solidFill>
                <a:latin typeface="Arial" charset="0"/>
                <a:cs typeface="Arial" charset="0"/>
              </a:defRPr>
            </a:lvl4pPr>
            <a:lvl5pPr marL="2015397" indent="-223933" defTabSz="923724" eaLnBrk="0" hangingPunct="0">
              <a:defRPr>
                <a:solidFill>
                  <a:schemeClr val="tx1"/>
                </a:solidFill>
                <a:latin typeface="Arial" charset="0"/>
                <a:cs typeface="Arial" charset="0"/>
              </a:defRPr>
            </a:lvl5pPr>
            <a:lvl6pPr marL="2463263" indent="-223933" defTabSz="923724" eaLnBrk="0" fontAlgn="base" hangingPunct="0">
              <a:spcBef>
                <a:spcPct val="0"/>
              </a:spcBef>
              <a:spcAft>
                <a:spcPct val="0"/>
              </a:spcAft>
              <a:defRPr>
                <a:solidFill>
                  <a:schemeClr val="tx1"/>
                </a:solidFill>
                <a:latin typeface="Arial" charset="0"/>
                <a:cs typeface="Arial" charset="0"/>
              </a:defRPr>
            </a:lvl6pPr>
            <a:lvl7pPr marL="2911128" indent="-223933" defTabSz="923724" eaLnBrk="0" fontAlgn="base" hangingPunct="0">
              <a:spcBef>
                <a:spcPct val="0"/>
              </a:spcBef>
              <a:spcAft>
                <a:spcPct val="0"/>
              </a:spcAft>
              <a:defRPr>
                <a:solidFill>
                  <a:schemeClr val="tx1"/>
                </a:solidFill>
                <a:latin typeface="Arial" charset="0"/>
                <a:cs typeface="Arial" charset="0"/>
              </a:defRPr>
            </a:lvl7pPr>
            <a:lvl8pPr marL="3358994" indent="-223933" defTabSz="923724" eaLnBrk="0" fontAlgn="base" hangingPunct="0">
              <a:spcBef>
                <a:spcPct val="0"/>
              </a:spcBef>
              <a:spcAft>
                <a:spcPct val="0"/>
              </a:spcAft>
              <a:defRPr>
                <a:solidFill>
                  <a:schemeClr val="tx1"/>
                </a:solidFill>
                <a:latin typeface="Arial" charset="0"/>
                <a:cs typeface="Arial" charset="0"/>
              </a:defRPr>
            </a:lvl8pPr>
            <a:lvl9pPr marL="3806860" indent="-223933" defTabSz="923724" eaLnBrk="0" fontAlgn="base" hangingPunct="0">
              <a:spcBef>
                <a:spcPct val="0"/>
              </a:spcBef>
              <a:spcAft>
                <a:spcPct val="0"/>
              </a:spcAft>
              <a:defRPr>
                <a:solidFill>
                  <a:schemeClr val="tx1"/>
                </a:solidFill>
                <a:latin typeface="Arial" charset="0"/>
                <a:cs typeface="Arial" charset="0"/>
              </a:defRPr>
            </a:lvl9pPr>
          </a:lstStyle>
          <a:p>
            <a:pPr eaLnBrk="1" hangingPunct="1"/>
            <a:fld id="{CF366066-BA4D-4DE7-AA4A-F7D223F69155}"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166850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D76527-BFBB-4DA9-846A-0DFF293FE6DB}" type="slidenum">
              <a:rPr lang="en-IN" smtClean="0">
                <a:solidFill>
                  <a:prstClr val="black"/>
                </a:solidFill>
              </a:rPr>
              <a:pPr/>
              <a:t>24</a:t>
            </a:fld>
            <a:endParaRPr lang="en-IN">
              <a:solidFill>
                <a:prstClr val="black"/>
              </a:solidFill>
            </a:endParaRPr>
          </a:p>
        </p:txBody>
      </p:sp>
    </p:spTree>
    <p:extLst>
      <p:ext uri="{BB962C8B-B14F-4D97-AF65-F5344CB8AC3E}">
        <p14:creationId xmlns:p14="http://schemas.microsoft.com/office/powerpoint/2010/main" val="194158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C86668A1-64E5-4025-BDD1-660E08EC0AC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4030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Add hyperlink to the back-up</a:t>
            </a:r>
            <a:r>
              <a:rPr lang="en-US" baseline="0" dirty="0" smtClean="0"/>
              <a:t> graphics on the back up</a:t>
            </a:r>
            <a:endParaRPr lang="en-US" dirty="0"/>
          </a:p>
        </p:txBody>
      </p:sp>
      <p:sp>
        <p:nvSpPr>
          <p:cNvPr id="4" name="Slide Number Placeholder 3"/>
          <p:cNvSpPr>
            <a:spLocks noGrp="1"/>
          </p:cNvSpPr>
          <p:nvPr>
            <p:ph type="sldNum" sz="quarter" idx="10"/>
          </p:nvPr>
        </p:nvSpPr>
        <p:spPr/>
        <p:txBody>
          <a:bodyPr/>
          <a:lstStyle/>
          <a:p>
            <a:fld id="{C86668A1-64E5-4025-BDD1-660E08EC0AC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36432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Rationale: a major risk factor for IPV failure is persisting maternal antibodies</a:t>
            </a:r>
          </a:p>
          <a:p>
            <a:pPr lvl="1"/>
            <a:r>
              <a:rPr lang="en-US" dirty="0" smtClean="0"/>
              <a:t>Delaying to DTP3 gives time for maternal antibodies to wane allowing a better immune response to IPV</a:t>
            </a:r>
          </a:p>
          <a:p>
            <a:pPr lvl="1"/>
            <a:r>
              <a:rPr lang="en-US" dirty="0" smtClean="0"/>
              <a:t>Giving IPV at DTP3 would induce high levels of seroconversion and protection among very young children</a:t>
            </a:r>
          </a:p>
          <a:p>
            <a:pPr lvl="1"/>
            <a:r>
              <a:rPr lang="en-US" dirty="0" smtClean="0"/>
              <a:t>Delaying the dose to older ages would allow more time for children to be susceptible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1824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2381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3980"/>
            <a:fld id="{1D8BD707-D9CF-40AE-B4C6-C98DA3205C09}" type="datetimeFigureOut">
              <a:rPr lang="en-US">
                <a:solidFill>
                  <a:prstClr val="black">
                    <a:tint val="75000"/>
                  </a:prstClr>
                </a:solidFill>
              </a:rPr>
              <a:pPr defTabSz="913980"/>
              <a:t>10/31/2015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39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5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12634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296301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0598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40026"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14876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1" y="6356355"/>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4" name="Footer Placeholder 3"/>
          <p:cNvSpPr>
            <a:spLocks noGrp="1"/>
          </p:cNvSpPr>
          <p:nvPr>
            <p:ph type="ftr" sz="quarter" idx="11"/>
          </p:nvPr>
        </p:nvSpPr>
        <p:spPr>
          <a:xfrm>
            <a:off x="3124203" y="6356355"/>
            <a:ext cx="2895600" cy="365125"/>
          </a:xfrm>
          <a:prstGeom prst="rect">
            <a:avLst/>
          </a:prstGeom>
        </p:spPr>
        <p:txBody>
          <a:bodyPr/>
          <a:lstStyle/>
          <a:p>
            <a:pPr defTabSz="913980"/>
            <a:endParaRPr lang="en-GB">
              <a:solidFill>
                <a:srgbClr val="1B587C"/>
              </a:solidFill>
            </a:endParaRPr>
          </a:p>
        </p:txBody>
      </p:sp>
      <p:sp>
        <p:nvSpPr>
          <p:cNvPr id="5" name="Slide Number Placeholder 4"/>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3004581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9832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1_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3980">
              <a:defRPr/>
            </a:pPr>
            <a:fld id="{0026B115-784A-4D40-A753-173BAE3E1A9D}" type="datetimeFigureOut">
              <a:rPr lang="en-US">
                <a:solidFill>
                  <a:srgbClr val="1B587C"/>
                </a:solidFill>
              </a:rPr>
              <a:pPr defTabSz="913980">
                <a:defRPr/>
              </a:pPr>
              <a:t>10/31/2015</a:t>
            </a:fld>
            <a:endParaRPr lang="en-US">
              <a:solidFill>
                <a:srgbClr val="1B587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3980">
              <a:defRPr/>
            </a:pPr>
            <a:endParaRPr lang="en-US">
              <a:solidFill>
                <a:srgbClr val="1B587C"/>
              </a:solidFill>
            </a:endParaRPr>
          </a:p>
        </p:txBody>
      </p:sp>
      <p:sp>
        <p:nvSpPr>
          <p:cNvPr id="7" name="Slide Number Placeholder 5"/>
          <p:cNvSpPr>
            <a:spLocks noGrp="1"/>
          </p:cNvSpPr>
          <p:nvPr>
            <p:ph type="sldNum" sz="quarter" idx="12"/>
          </p:nvPr>
        </p:nvSpPr>
        <p:spPr/>
        <p:txBody>
          <a:bodyPr/>
          <a:lstStyle>
            <a:lvl1pPr>
              <a:defRPr/>
            </a:lvl1pPr>
          </a:lstStyle>
          <a:p>
            <a:pPr>
              <a:defRPr/>
            </a:pPr>
            <a:fld id="{28EE1881-99DB-48F2-9EE4-19FF19F586E6}"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49788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47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65"/>
            <a:ext cx="2133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3" name="Footer Placeholder 4"/>
          <p:cNvSpPr>
            <a:spLocks noGrp="1"/>
          </p:cNvSpPr>
          <p:nvPr>
            <p:ph type="ftr" sz="quarter" idx="11"/>
          </p:nvPr>
        </p:nvSpPr>
        <p:spPr>
          <a:xfrm>
            <a:off x="3124200" y="6356365"/>
            <a:ext cx="2895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4"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2D7B145-2580-4AF8-B32F-609EE6336899}"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347047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258138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4274A-71F2-4F21-B0DF-C548DD2AE87B}"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00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01D04-21EE-4B42-AE98-852ADB306C97}"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182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7B1A8-B6F7-4B30-8A86-D699D73B90E2}"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84A207-DFF5-4FA9-B078-148D7BA52D81}" type="datetime1">
              <a:rPr lang="en-US" smtClean="0">
                <a:solidFill>
                  <a:prstClr val="black">
                    <a:tint val="75000"/>
                  </a:prstClr>
                </a:solidFill>
              </a:rPr>
              <a:pPr/>
              <a:t>10/31/2015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28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E93A5-33CF-414D-A40E-1E9FCBA45325}" type="datetime1">
              <a:rPr lang="en-US" smtClean="0">
                <a:solidFill>
                  <a:prstClr val="black">
                    <a:tint val="75000"/>
                  </a:prstClr>
                </a:solidFill>
              </a:rPr>
              <a:pPr/>
              <a:t>10/31/2015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309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9A98B-66DD-465E-B733-2F327FEAFB6E}" type="datetime1">
              <a:rPr lang="en-US" smtClean="0">
                <a:solidFill>
                  <a:prstClr val="black">
                    <a:tint val="75000"/>
                  </a:prstClr>
                </a:solidFill>
              </a:rPr>
              <a:pPr/>
              <a:t>10/31/2015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1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21A71-8658-4A0B-991A-C3FFBD6E8D96}" type="datetime1">
              <a:rPr lang="en-US" smtClean="0">
                <a:solidFill>
                  <a:prstClr val="black">
                    <a:tint val="75000"/>
                  </a:prstClr>
                </a:solidFill>
              </a:rPr>
              <a:pPr/>
              <a:t>10/31/2015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9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ACCD2-6E9E-4043-8E7F-350A73C08C78}" type="datetime1">
              <a:rPr lang="en-US" smtClean="0">
                <a:solidFill>
                  <a:prstClr val="black">
                    <a:tint val="75000"/>
                  </a:prstClr>
                </a:solidFill>
              </a:rPr>
              <a:pPr/>
              <a:t>10/31/2015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506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50930-072D-498A-AA8F-B67CC68E9EFD}" type="datetime1">
              <a:rPr lang="en-US" smtClean="0">
                <a:solidFill>
                  <a:prstClr val="black">
                    <a:tint val="75000"/>
                  </a:prstClr>
                </a:solidFill>
              </a:rPr>
              <a:pPr/>
              <a:t>10/31/2015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139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345E2-3FEB-4E6B-B500-C9F99CB2F10A}"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68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2006050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D8BEB-9A6D-4A43-9CAF-4AED02AAFB54}"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04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471A3133-E074-4239-9432-5727B21BE266}"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196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2111872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657859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544257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40026"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2833264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1" y="6356355"/>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4" name="Footer Placeholder 3"/>
          <p:cNvSpPr>
            <a:spLocks noGrp="1"/>
          </p:cNvSpPr>
          <p:nvPr>
            <p:ph type="ftr" sz="quarter" idx="11"/>
          </p:nvPr>
        </p:nvSpPr>
        <p:spPr>
          <a:xfrm>
            <a:off x="3124203" y="6356355"/>
            <a:ext cx="2895600" cy="365125"/>
          </a:xfrm>
          <a:prstGeom prst="rect">
            <a:avLst/>
          </a:prstGeom>
        </p:spPr>
        <p:txBody>
          <a:bodyPr/>
          <a:lstStyle/>
          <a:p>
            <a:pPr defTabSz="913980"/>
            <a:endParaRPr lang="en-GB">
              <a:solidFill>
                <a:srgbClr val="1B587C"/>
              </a:solidFill>
            </a:endParaRPr>
          </a:p>
        </p:txBody>
      </p:sp>
      <p:sp>
        <p:nvSpPr>
          <p:cNvPr id="5" name="Slide Number Placeholder 4"/>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0671127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cSld name="1_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3980">
              <a:defRPr/>
            </a:pPr>
            <a:fld id="{0026B115-784A-4D40-A753-173BAE3E1A9D}" type="datetimeFigureOut">
              <a:rPr lang="en-US">
                <a:solidFill>
                  <a:srgbClr val="1B587C"/>
                </a:solidFill>
              </a:rPr>
              <a:pPr defTabSz="913980">
                <a:defRPr/>
              </a:pPr>
              <a:t>10/31/2015</a:t>
            </a:fld>
            <a:endParaRPr lang="en-US">
              <a:solidFill>
                <a:srgbClr val="1B587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3980">
              <a:defRPr/>
            </a:pPr>
            <a:endParaRPr lang="en-US">
              <a:solidFill>
                <a:srgbClr val="1B587C"/>
              </a:solidFill>
            </a:endParaRPr>
          </a:p>
        </p:txBody>
      </p:sp>
      <p:sp>
        <p:nvSpPr>
          <p:cNvPr id="7" name="Slide Number Placeholder 5"/>
          <p:cNvSpPr>
            <a:spLocks noGrp="1"/>
          </p:cNvSpPr>
          <p:nvPr>
            <p:ph type="sldNum" sz="quarter" idx="12"/>
          </p:nvPr>
        </p:nvSpPr>
        <p:spPr/>
        <p:txBody>
          <a:bodyPr/>
          <a:lstStyle>
            <a:lvl1pPr>
              <a:defRPr/>
            </a:lvl1pPr>
          </a:lstStyle>
          <a:p>
            <a:pPr>
              <a:defRPr/>
            </a:pPr>
            <a:fld id="{28EE1881-99DB-48F2-9EE4-19FF19F586E6}"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649534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7959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65"/>
            <a:ext cx="2133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3" name="Footer Placeholder 4"/>
          <p:cNvSpPr>
            <a:spLocks noGrp="1"/>
          </p:cNvSpPr>
          <p:nvPr>
            <p:ph type="ftr" sz="quarter" idx="11"/>
          </p:nvPr>
        </p:nvSpPr>
        <p:spPr>
          <a:xfrm>
            <a:off x="3124200" y="6356365"/>
            <a:ext cx="2895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4"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2D7B145-2580-4AF8-B32F-609EE6336899}"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33679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40026"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751167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3980"/>
            <a:fld id="{1D8BD707-D9CF-40AE-B4C6-C98DA3205C09}" type="datetimeFigureOut">
              <a:rPr lang="en-US">
                <a:solidFill>
                  <a:prstClr val="black">
                    <a:tint val="75000"/>
                  </a:prstClr>
                </a:solidFill>
              </a:rPr>
              <a:pPr defTabSz="913980"/>
              <a:t>10/31/2015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39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328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5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14" y="3886200"/>
            <a:ext cx="6400801"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1DA985ED-F2C1-498A-B25D-4F2CBE666AA8}" type="slidenum">
              <a:rPr lang="en-US"/>
              <a:pPr>
                <a:defRPr/>
              </a:pPr>
              <a:t>‹#›</a:t>
            </a:fld>
            <a:endParaRPr lang="en-US"/>
          </a:p>
        </p:txBody>
      </p:sp>
    </p:spTree>
    <p:extLst>
      <p:ext uri="{BB962C8B-B14F-4D97-AF65-F5344CB8AC3E}">
        <p14:creationId xmlns:p14="http://schemas.microsoft.com/office/powerpoint/2010/main" val="403150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90D997C1-E2FE-417F-900C-8B56DF68E98B}" type="slidenum">
              <a:rPr lang="en-US"/>
              <a:pPr>
                <a:defRPr/>
              </a:pPr>
              <a:t>‹#›</a:t>
            </a:fld>
            <a:endParaRPr lang="en-US"/>
          </a:p>
        </p:txBody>
      </p:sp>
    </p:spTree>
    <p:extLst>
      <p:ext uri="{BB962C8B-B14F-4D97-AF65-F5344CB8AC3E}">
        <p14:creationId xmlns:p14="http://schemas.microsoft.com/office/powerpoint/2010/main" val="204483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369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75225DDB-47F6-467D-85D3-4F4C314CB2C9}" type="slidenum">
              <a:rPr lang="en-US"/>
              <a:pPr>
                <a:defRPr/>
              </a:pPr>
              <a:t>‹#›</a:t>
            </a:fld>
            <a:endParaRPr lang="en-US"/>
          </a:p>
        </p:txBody>
      </p:sp>
    </p:spTree>
    <p:extLst>
      <p:ext uri="{BB962C8B-B14F-4D97-AF65-F5344CB8AC3E}">
        <p14:creationId xmlns:p14="http://schemas.microsoft.com/office/powerpoint/2010/main" val="135313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5B87FA5-4E36-46F4-A9EC-F4239696ACEE}" type="slidenum">
              <a:rPr lang="en-US"/>
              <a:pPr>
                <a:defRPr/>
              </a:pPr>
              <a:t>‹#›</a:t>
            </a:fld>
            <a:endParaRPr lang="en-US"/>
          </a:p>
        </p:txBody>
      </p:sp>
    </p:spTree>
    <p:extLst>
      <p:ext uri="{BB962C8B-B14F-4D97-AF65-F5344CB8AC3E}">
        <p14:creationId xmlns:p14="http://schemas.microsoft.com/office/powerpoint/2010/main" val="154941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4"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8AFA2965-7D73-42BD-AF64-97797391F9C7}" type="slidenum">
              <a:rPr lang="en-US"/>
              <a:pPr>
                <a:defRPr/>
              </a:pPr>
              <a:t>‹#›</a:t>
            </a:fld>
            <a:endParaRPr lang="en-US"/>
          </a:p>
        </p:txBody>
      </p:sp>
    </p:spTree>
    <p:extLst>
      <p:ext uri="{BB962C8B-B14F-4D97-AF65-F5344CB8AC3E}">
        <p14:creationId xmlns:p14="http://schemas.microsoft.com/office/powerpoint/2010/main" val="4128368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A9773930-56E8-42B0-B316-2B69873D850F}" type="slidenum">
              <a:rPr lang="en-US"/>
              <a:pPr>
                <a:defRPr/>
              </a:pPr>
              <a:t>‹#›</a:t>
            </a:fld>
            <a:endParaRPr lang="en-US"/>
          </a:p>
        </p:txBody>
      </p:sp>
    </p:spTree>
    <p:extLst>
      <p:ext uri="{BB962C8B-B14F-4D97-AF65-F5344CB8AC3E}">
        <p14:creationId xmlns:p14="http://schemas.microsoft.com/office/powerpoint/2010/main" val="146631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2D7B145-2580-4AF8-B32F-609EE6336899}" type="slidenum">
              <a:rPr lang="en-US"/>
              <a:pPr>
                <a:defRPr/>
              </a:pPr>
              <a:t>‹#›</a:t>
            </a:fld>
            <a:endParaRPr lang="en-US"/>
          </a:p>
        </p:txBody>
      </p:sp>
    </p:spTree>
    <p:extLst>
      <p:ext uri="{BB962C8B-B14F-4D97-AF65-F5344CB8AC3E}">
        <p14:creationId xmlns:p14="http://schemas.microsoft.com/office/powerpoint/2010/main" val="308648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1846" b="1"/>
            </a:lvl1pPr>
          </a:lstStyle>
          <a:p>
            <a:r>
              <a:rPr lang="en-US" smtClean="0"/>
              <a:t>Click to edit Master title style</a:t>
            </a:r>
            <a:endParaRPr lang="en-US"/>
          </a:p>
        </p:txBody>
      </p:sp>
      <p:sp>
        <p:nvSpPr>
          <p:cNvPr id="3" name="Content Placeholder 2"/>
          <p:cNvSpPr>
            <a:spLocks noGrp="1"/>
          </p:cNvSpPr>
          <p:nvPr>
            <p:ph idx="1"/>
          </p:nvPr>
        </p:nvSpPr>
        <p:spPr>
          <a:xfrm>
            <a:off x="3575051" y="273059"/>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C5A29C62-B5E7-4795-AC73-7400B58D1E1A}" type="slidenum">
              <a:rPr lang="en-US"/>
              <a:pPr>
                <a:defRPr/>
              </a:pPr>
              <a:t>‹#›</a:t>
            </a:fld>
            <a:endParaRPr lang="en-US"/>
          </a:p>
        </p:txBody>
      </p:sp>
    </p:spTree>
    <p:extLst>
      <p:ext uri="{BB962C8B-B14F-4D97-AF65-F5344CB8AC3E}">
        <p14:creationId xmlns:p14="http://schemas.microsoft.com/office/powerpoint/2010/main" val="242856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846"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BA11FF2C-7B84-4ABD-917F-4950B0873CAA}" type="slidenum">
              <a:rPr lang="en-US"/>
              <a:pPr>
                <a:defRPr/>
              </a:pPr>
              <a:t>‹#›</a:t>
            </a:fld>
            <a:endParaRPr lang="en-US"/>
          </a:p>
        </p:txBody>
      </p:sp>
    </p:spTree>
    <p:extLst>
      <p:ext uri="{BB962C8B-B14F-4D97-AF65-F5344CB8AC3E}">
        <p14:creationId xmlns:p14="http://schemas.microsoft.com/office/powerpoint/2010/main" val="414956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1" y="6356355"/>
            <a:ext cx="2133600" cy="365125"/>
          </a:xfrm>
          <a:prstGeom prst="rect">
            <a:avLst/>
          </a:prstGeom>
        </p:spPr>
        <p:txBody>
          <a:bodyPr/>
          <a:lstStyle/>
          <a:p>
            <a:pPr defTabSz="913980"/>
            <a:fld id="{9675CFC6-55D9-4FF0-B3FC-ED209061585A}" type="datetimeFigureOut">
              <a:rPr lang="en-GB">
                <a:solidFill>
                  <a:srgbClr val="1B587C"/>
                </a:solidFill>
              </a:rPr>
              <a:pPr defTabSz="913980"/>
              <a:t>31/10/2015</a:t>
            </a:fld>
            <a:endParaRPr lang="en-GB">
              <a:solidFill>
                <a:srgbClr val="1B587C"/>
              </a:solidFill>
            </a:endParaRPr>
          </a:p>
        </p:txBody>
      </p:sp>
      <p:sp>
        <p:nvSpPr>
          <p:cNvPr id="4" name="Footer Placeholder 3"/>
          <p:cNvSpPr>
            <a:spLocks noGrp="1"/>
          </p:cNvSpPr>
          <p:nvPr>
            <p:ph type="ftr" sz="quarter" idx="11"/>
          </p:nvPr>
        </p:nvSpPr>
        <p:spPr>
          <a:xfrm>
            <a:off x="3124203" y="6356355"/>
            <a:ext cx="2895600" cy="365125"/>
          </a:xfrm>
          <a:prstGeom prst="rect">
            <a:avLst/>
          </a:prstGeom>
        </p:spPr>
        <p:txBody>
          <a:bodyPr/>
          <a:lstStyle/>
          <a:p>
            <a:pPr defTabSz="913980"/>
            <a:endParaRPr lang="en-GB">
              <a:solidFill>
                <a:srgbClr val="1B587C"/>
              </a:solidFill>
            </a:endParaRPr>
          </a:p>
        </p:txBody>
      </p:sp>
      <p:sp>
        <p:nvSpPr>
          <p:cNvPr id="5" name="Slide Number Placeholder 4"/>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31741667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D2AEC662-4791-49B2-B9FC-71EA33BC0745}" type="slidenum">
              <a:rPr lang="en-US"/>
              <a:pPr>
                <a:defRPr/>
              </a:pPr>
              <a:t>‹#›</a:t>
            </a:fld>
            <a:endParaRPr lang="en-US"/>
          </a:p>
        </p:txBody>
      </p:sp>
    </p:spTree>
    <p:extLst>
      <p:ext uri="{BB962C8B-B14F-4D97-AF65-F5344CB8AC3E}">
        <p14:creationId xmlns:p14="http://schemas.microsoft.com/office/powerpoint/2010/main" val="248776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spcBef>
                <a:spcPct val="0"/>
              </a:spcBef>
              <a:defRPr b="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b="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F4291827-9C8C-4DAE-9CB1-FC547342397C}" type="slidenum">
              <a:rPr lang="en-US"/>
              <a:pPr>
                <a:defRPr/>
              </a:pPr>
              <a:t>‹#›</a:t>
            </a:fld>
            <a:endParaRPr lang="en-US"/>
          </a:p>
        </p:txBody>
      </p:sp>
    </p:spTree>
    <p:extLst>
      <p:ext uri="{BB962C8B-B14F-4D97-AF65-F5344CB8AC3E}">
        <p14:creationId xmlns:p14="http://schemas.microsoft.com/office/powerpoint/2010/main" val="340770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 y="-26988"/>
            <a:ext cx="9141178" cy="127000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987" y="1557346"/>
            <a:ext cx="4129686" cy="4795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77127" y="1557346"/>
            <a:ext cx="4131095" cy="4795837"/>
          </a:xfrm>
        </p:spPr>
        <p:txBody>
          <a:bodyPr/>
          <a:lstStyle/>
          <a:p>
            <a:pPr lvl="0"/>
            <a:endParaRPr lang="en-US" noProof="0"/>
          </a:p>
        </p:txBody>
      </p:sp>
    </p:spTree>
    <p:extLst>
      <p:ext uri="{BB962C8B-B14F-4D97-AF65-F5344CB8AC3E}">
        <p14:creationId xmlns:p14="http://schemas.microsoft.com/office/powerpoint/2010/main" val="221300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58555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115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7785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71" y="3886200"/>
            <a:ext cx="6400801"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258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852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0040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049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2978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164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8360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872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1144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30981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735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458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4362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7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65B31A5-A193-48B1-883D-BAA1DA7E97A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185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sz="2400"/>
            </a:lvl1pPr>
          </a:lstStyle>
          <a:p>
            <a:r>
              <a:rPr lang="en-US" smtClean="0"/>
              <a:t>Click to edit Master title style</a:t>
            </a:r>
            <a:endParaRPr lang="en-US"/>
          </a:p>
        </p:txBody>
      </p:sp>
      <p:sp>
        <p:nvSpPr>
          <p:cNvPr id="3" name="Rectangle 2"/>
          <p:cNvSpPr>
            <a:spLocks noGrp="1" noChangeArrowheads="1"/>
          </p:cNvSpPr>
          <p:nvPr>
            <p:ph type="sldNum" sz="quarter" idx="10"/>
          </p:nvPr>
        </p:nvSpPr>
        <p:spPr>
          <a:xfrm>
            <a:off x="8459788" y="6561138"/>
            <a:ext cx="576262" cy="280987"/>
          </a:xfrm>
        </p:spPr>
        <p:txBody>
          <a:bodyPr/>
          <a:lstStyle>
            <a:lvl1pPr>
              <a:defRPr sz="1100"/>
            </a:lvl1pPr>
          </a:lstStyle>
          <a:p>
            <a:pPr>
              <a:defRPr/>
            </a:pPr>
            <a:fld id="{3E579264-B33E-48B4-8CB6-F84C32FC00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75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cSld name="1_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3980">
              <a:defRPr/>
            </a:pPr>
            <a:fld id="{0026B115-784A-4D40-A753-173BAE3E1A9D}" type="datetimeFigureOut">
              <a:rPr lang="en-US">
                <a:solidFill>
                  <a:srgbClr val="1B587C"/>
                </a:solidFill>
              </a:rPr>
              <a:pPr defTabSz="913980">
                <a:defRPr/>
              </a:pPr>
              <a:t>10/31/2015</a:t>
            </a:fld>
            <a:endParaRPr lang="en-US">
              <a:solidFill>
                <a:srgbClr val="1B587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3980">
              <a:defRPr/>
            </a:pPr>
            <a:endParaRPr lang="en-US">
              <a:solidFill>
                <a:srgbClr val="1B587C"/>
              </a:solidFill>
            </a:endParaRPr>
          </a:p>
        </p:txBody>
      </p:sp>
      <p:sp>
        <p:nvSpPr>
          <p:cNvPr id="7" name="Slide Number Placeholder 5"/>
          <p:cNvSpPr>
            <a:spLocks noGrp="1"/>
          </p:cNvSpPr>
          <p:nvPr>
            <p:ph type="sldNum" sz="quarter" idx="12"/>
          </p:nvPr>
        </p:nvSpPr>
        <p:spPr/>
        <p:txBody>
          <a:bodyPr/>
          <a:lstStyle>
            <a:lvl1pPr>
              <a:defRPr/>
            </a:lvl1pPr>
          </a:lstStyle>
          <a:p>
            <a:pPr>
              <a:defRPr/>
            </a:pPr>
            <a:fld id="{28EE1881-99DB-48F2-9EE4-19FF19F586E6}"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1310873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4"/>
            <a:ext cx="8229600" cy="4525963"/>
          </a:xfrm>
        </p:spPr>
        <p:txBody>
          <a:bodyPr lIns="91397" tIns="45698" rIns="91397" bIns="45698"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6819DB4-0BBC-4360-9E24-67759E2D42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6850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spcBef>
                <a:spcPct val="50000"/>
              </a:spcBef>
              <a:defRPr b="1">
                <a:latin typeface="Arial" charset="0"/>
              </a:defRPr>
            </a:lvl1pPr>
          </a:lstStyle>
          <a:p>
            <a:fld id="{85ACB7AC-6982-451D-9D3E-E81BD0CD2A55}" type="datetimeFigureOut">
              <a:rPr lang="en-US"/>
              <a:pPr/>
              <a:t>10/31/2015</a:t>
            </a:fld>
            <a:endParaRPr lang="en-US"/>
          </a:p>
        </p:txBody>
      </p:sp>
      <p:sp>
        <p:nvSpPr>
          <p:cNvPr id="5"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6" name="Slide Number Placeholder 5"/>
          <p:cNvSpPr>
            <a:spLocks noGrp="1"/>
          </p:cNvSpPr>
          <p:nvPr>
            <p:ph type="sldNum" sz="quarter" idx="12"/>
          </p:nvPr>
        </p:nvSpPr>
        <p:spPr/>
        <p:txBody>
          <a:bodyPr/>
          <a:lstStyle>
            <a:lvl1pPr>
              <a:spcBef>
                <a:spcPct val="50000"/>
              </a:spcBef>
              <a:defRPr b="1">
                <a:latin typeface="Arial" charset="0"/>
              </a:defRPr>
            </a:lvl1pPr>
          </a:lstStyle>
          <a:p>
            <a:fld id="{DA0A21A0-3F41-4826-A38E-6A9C83CDC9D4}" type="slidenum">
              <a:rPr lang="en-US"/>
              <a:pPr/>
              <a:t>‹#›</a:t>
            </a:fld>
            <a:endParaRPr lang="en-US"/>
          </a:p>
        </p:txBody>
      </p:sp>
    </p:spTree>
    <p:extLst>
      <p:ext uri="{BB962C8B-B14F-4D97-AF65-F5344CB8AC3E}">
        <p14:creationId xmlns:p14="http://schemas.microsoft.com/office/powerpoint/2010/main" val="137383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6" y="0"/>
            <a:ext cx="9138633" cy="90872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spcBef>
                <a:spcPct val="50000"/>
              </a:spcBef>
              <a:defRPr b="1">
                <a:latin typeface="Arial" charset="0"/>
              </a:defRPr>
            </a:lvl1pPr>
          </a:lstStyle>
          <a:p>
            <a:fld id="{09B7350F-3418-4374-A0A0-376E1C01130C}" type="datetimeFigureOut">
              <a:rPr lang="en-US"/>
              <a:pPr/>
              <a:t>10/31/2015</a:t>
            </a:fld>
            <a:endParaRPr lang="en-US"/>
          </a:p>
        </p:txBody>
      </p:sp>
      <p:sp>
        <p:nvSpPr>
          <p:cNvPr id="4"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5" name="Slide Number Placeholder 5"/>
          <p:cNvSpPr>
            <a:spLocks noGrp="1"/>
          </p:cNvSpPr>
          <p:nvPr>
            <p:ph type="sldNum" sz="quarter" idx="12"/>
          </p:nvPr>
        </p:nvSpPr>
        <p:spPr/>
        <p:txBody>
          <a:bodyPr/>
          <a:lstStyle>
            <a:lvl1pPr>
              <a:spcBef>
                <a:spcPct val="50000"/>
              </a:spcBef>
              <a:defRPr b="1">
                <a:latin typeface="Arial" charset="0"/>
              </a:defRPr>
            </a:lvl1pPr>
          </a:lstStyle>
          <a:p>
            <a:fld id="{9BEBA579-A2DC-43EC-B7F7-ABB98CE433DB}" type="slidenum">
              <a:rPr lang="en-US"/>
              <a:pPr/>
              <a:t>‹#›</a:t>
            </a:fld>
            <a:endParaRPr lang="en-US"/>
          </a:p>
        </p:txBody>
      </p:sp>
    </p:spTree>
    <p:extLst>
      <p:ext uri="{BB962C8B-B14F-4D97-AF65-F5344CB8AC3E}">
        <p14:creationId xmlns:p14="http://schemas.microsoft.com/office/powerpoint/2010/main" val="358421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50000"/>
              </a:spcBef>
              <a:defRPr b="1">
                <a:latin typeface="Arial" charset="0"/>
              </a:defRPr>
            </a:lvl1pPr>
          </a:lstStyle>
          <a:p>
            <a:fld id="{1D75105E-7075-4C62-8D6F-C01FEA00DF92}" type="datetimeFigureOut">
              <a:rPr lang="en-US"/>
              <a:pPr/>
              <a:t>10/31/2015</a:t>
            </a:fld>
            <a:endParaRPr lang="en-US"/>
          </a:p>
        </p:txBody>
      </p:sp>
      <p:sp>
        <p:nvSpPr>
          <p:cNvPr id="5"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6" name="Slide Number Placeholder 5"/>
          <p:cNvSpPr>
            <a:spLocks noGrp="1"/>
          </p:cNvSpPr>
          <p:nvPr>
            <p:ph type="sldNum" sz="quarter" idx="12"/>
          </p:nvPr>
        </p:nvSpPr>
        <p:spPr/>
        <p:txBody>
          <a:bodyPr/>
          <a:lstStyle>
            <a:lvl1pPr>
              <a:spcBef>
                <a:spcPct val="50000"/>
              </a:spcBef>
              <a:defRPr b="1">
                <a:latin typeface="Arial" charset="0"/>
              </a:defRPr>
            </a:lvl1pPr>
          </a:lstStyle>
          <a:p>
            <a:fld id="{B9AF5FC8-864E-4C25-AD41-6AF9106EA33A}" type="slidenum">
              <a:rPr lang="en-US"/>
              <a:pPr/>
              <a:t>‹#›</a:t>
            </a:fld>
            <a:endParaRPr lang="en-US"/>
          </a:p>
        </p:txBody>
      </p:sp>
    </p:spTree>
    <p:extLst>
      <p:ext uri="{BB962C8B-B14F-4D97-AF65-F5344CB8AC3E}">
        <p14:creationId xmlns:p14="http://schemas.microsoft.com/office/powerpoint/2010/main" val="262011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p:txBody>
          <a:bodyPr/>
          <a:lstStyle>
            <a:lvl1pPr>
              <a:spcBef>
                <a:spcPct val="50000"/>
              </a:spcBef>
              <a:defRPr b="1">
                <a:latin typeface="Arial" charset="0"/>
              </a:defRPr>
            </a:lvl1pPr>
          </a:lstStyle>
          <a:p>
            <a:endParaRPr lang="en-IN"/>
          </a:p>
        </p:txBody>
      </p:sp>
      <p:sp>
        <p:nvSpPr>
          <p:cNvPr id="4" name="Rectangle 5"/>
          <p:cNvSpPr>
            <a:spLocks noGrp="1" noChangeArrowheads="1"/>
          </p:cNvSpPr>
          <p:nvPr>
            <p:ph type="ftr" sz="quarter" idx="11"/>
          </p:nvPr>
        </p:nvSpPr>
        <p:spPr/>
        <p:txBody>
          <a:bodyPr/>
          <a:lstStyle>
            <a:lvl1pPr>
              <a:spcBef>
                <a:spcPct val="50000"/>
              </a:spcBef>
              <a:defRPr b="1">
                <a:latin typeface="Arial" charset="0"/>
              </a:defRPr>
            </a:lvl1pPr>
          </a:lstStyle>
          <a:p>
            <a:endParaRPr lang="en-IN"/>
          </a:p>
        </p:txBody>
      </p:sp>
      <p:sp>
        <p:nvSpPr>
          <p:cNvPr id="5" name="Rectangle 6"/>
          <p:cNvSpPr>
            <a:spLocks noGrp="1" noChangeArrowheads="1"/>
          </p:cNvSpPr>
          <p:nvPr>
            <p:ph type="sldNum" sz="quarter" idx="12"/>
          </p:nvPr>
        </p:nvSpPr>
        <p:spPr/>
        <p:txBody>
          <a:bodyPr/>
          <a:lstStyle>
            <a:lvl1pPr>
              <a:spcBef>
                <a:spcPct val="50000"/>
              </a:spcBef>
              <a:defRPr b="1">
                <a:latin typeface="Arial" charset="0"/>
              </a:defRPr>
            </a:lvl1pPr>
          </a:lstStyle>
          <a:p>
            <a:fld id="{06E3664F-487B-4DD5-99EB-03A377209D3B}" type="slidenum">
              <a:rPr lang="en-IN"/>
              <a:pPr/>
              <a:t>‹#›</a:t>
            </a:fld>
            <a:endParaRPr lang="en-IN"/>
          </a:p>
        </p:txBody>
      </p:sp>
    </p:spTree>
    <p:extLst>
      <p:ext uri="{BB962C8B-B14F-4D97-AF65-F5344CB8AC3E}">
        <p14:creationId xmlns:p14="http://schemas.microsoft.com/office/powerpoint/2010/main" val="338025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6" y="0"/>
            <a:ext cx="9138633" cy="90872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spcBef>
                <a:spcPct val="50000"/>
              </a:spcBef>
              <a:defRPr b="1">
                <a:latin typeface="Arial" charset="0"/>
              </a:defRPr>
            </a:lvl1pPr>
          </a:lstStyle>
          <a:p>
            <a:fld id="{A95F4207-6BE1-4355-9A5B-4AA9CE9EF196}" type="datetimeFigureOut">
              <a:rPr lang="en-US"/>
              <a:pPr/>
              <a:t>10/31/2015</a:t>
            </a:fld>
            <a:endParaRPr lang="en-US"/>
          </a:p>
        </p:txBody>
      </p:sp>
      <p:sp>
        <p:nvSpPr>
          <p:cNvPr id="4"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5" name="Slide Number Placeholder 5"/>
          <p:cNvSpPr>
            <a:spLocks noGrp="1"/>
          </p:cNvSpPr>
          <p:nvPr>
            <p:ph type="sldNum" sz="quarter" idx="12"/>
          </p:nvPr>
        </p:nvSpPr>
        <p:spPr/>
        <p:txBody>
          <a:bodyPr/>
          <a:lstStyle>
            <a:lvl1pPr>
              <a:spcBef>
                <a:spcPct val="50000"/>
              </a:spcBef>
              <a:defRPr b="1">
                <a:latin typeface="Arial" charset="0"/>
              </a:defRPr>
            </a:lvl1pPr>
          </a:lstStyle>
          <a:p>
            <a:fld id="{9E7C03C8-BF9B-4CB8-8269-5783D1C238D2}" type="slidenum">
              <a:rPr lang="en-US"/>
              <a:pPr/>
              <a:t>‹#›</a:t>
            </a:fld>
            <a:endParaRPr lang="en-US"/>
          </a:p>
        </p:txBody>
      </p:sp>
    </p:spTree>
    <p:extLst>
      <p:ext uri="{BB962C8B-B14F-4D97-AF65-F5344CB8AC3E}">
        <p14:creationId xmlns:p14="http://schemas.microsoft.com/office/powerpoint/2010/main" val="44860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6" y="0"/>
            <a:ext cx="9138633" cy="90872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spcBef>
                <a:spcPct val="50000"/>
              </a:spcBef>
              <a:defRPr b="1">
                <a:latin typeface="Arial" charset="0"/>
              </a:defRPr>
            </a:lvl1pPr>
          </a:lstStyle>
          <a:p>
            <a:fld id="{00711728-91CA-4EF6-9C0F-D542847ACDCD}" type="datetimeFigureOut">
              <a:rPr lang="en-US"/>
              <a:pPr/>
              <a:t>10/31/2015</a:t>
            </a:fld>
            <a:endParaRPr lang="en-US"/>
          </a:p>
        </p:txBody>
      </p:sp>
      <p:sp>
        <p:nvSpPr>
          <p:cNvPr id="4"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5" name="Slide Number Placeholder 5"/>
          <p:cNvSpPr>
            <a:spLocks noGrp="1"/>
          </p:cNvSpPr>
          <p:nvPr>
            <p:ph type="sldNum" sz="quarter" idx="12"/>
          </p:nvPr>
        </p:nvSpPr>
        <p:spPr/>
        <p:txBody>
          <a:bodyPr/>
          <a:lstStyle>
            <a:lvl1pPr>
              <a:spcBef>
                <a:spcPct val="50000"/>
              </a:spcBef>
              <a:defRPr b="1">
                <a:latin typeface="Arial" charset="0"/>
              </a:defRPr>
            </a:lvl1pPr>
          </a:lstStyle>
          <a:p>
            <a:fld id="{C2F3ED86-E52B-4E10-BA0F-2A0C80B83A1A}" type="slidenum">
              <a:rPr lang="en-US"/>
              <a:pPr/>
              <a:t>‹#›</a:t>
            </a:fld>
            <a:endParaRPr lang="en-US"/>
          </a:p>
        </p:txBody>
      </p:sp>
    </p:spTree>
    <p:extLst>
      <p:ext uri="{BB962C8B-B14F-4D97-AF65-F5344CB8AC3E}">
        <p14:creationId xmlns:p14="http://schemas.microsoft.com/office/powerpoint/2010/main" val="37590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6" y="0"/>
            <a:ext cx="9138633" cy="90872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spcBef>
                <a:spcPct val="50000"/>
              </a:spcBef>
              <a:defRPr b="1">
                <a:latin typeface="Arial" charset="0"/>
              </a:defRPr>
            </a:lvl1pPr>
          </a:lstStyle>
          <a:p>
            <a:fld id="{632A0F5F-233E-4EB1-B0B3-F5714B8562BA}" type="datetimeFigureOut">
              <a:rPr lang="en-US"/>
              <a:pPr/>
              <a:t>10/31/2015</a:t>
            </a:fld>
            <a:endParaRPr lang="en-US"/>
          </a:p>
        </p:txBody>
      </p:sp>
      <p:sp>
        <p:nvSpPr>
          <p:cNvPr id="4" name="Footer Placeholder 4"/>
          <p:cNvSpPr>
            <a:spLocks noGrp="1"/>
          </p:cNvSpPr>
          <p:nvPr>
            <p:ph type="ftr" sz="quarter" idx="11"/>
          </p:nvPr>
        </p:nvSpPr>
        <p:spPr/>
        <p:txBody>
          <a:bodyPr/>
          <a:lstStyle>
            <a:lvl1pPr>
              <a:spcBef>
                <a:spcPct val="50000"/>
              </a:spcBef>
              <a:defRPr b="1">
                <a:latin typeface="Arial" charset="0"/>
              </a:defRPr>
            </a:lvl1pPr>
          </a:lstStyle>
          <a:p>
            <a:endParaRPr lang="en-US"/>
          </a:p>
        </p:txBody>
      </p:sp>
      <p:sp>
        <p:nvSpPr>
          <p:cNvPr id="5" name="Slide Number Placeholder 5"/>
          <p:cNvSpPr>
            <a:spLocks noGrp="1"/>
          </p:cNvSpPr>
          <p:nvPr>
            <p:ph type="sldNum" sz="quarter" idx="12"/>
          </p:nvPr>
        </p:nvSpPr>
        <p:spPr/>
        <p:txBody>
          <a:bodyPr/>
          <a:lstStyle>
            <a:lvl1pPr>
              <a:spcBef>
                <a:spcPct val="50000"/>
              </a:spcBef>
              <a:defRPr b="1">
                <a:latin typeface="Arial" charset="0"/>
              </a:defRPr>
            </a:lvl1pPr>
          </a:lstStyle>
          <a:p>
            <a:fld id="{E264C341-49C5-4DF8-9DF6-540AF7A39B53}" type="slidenum">
              <a:rPr lang="en-US"/>
              <a:pPr/>
              <a:t>‹#›</a:t>
            </a:fld>
            <a:endParaRPr lang="en-US"/>
          </a:p>
        </p:txBody>
      </p:sp>
    </p:spTree>
    <p:extLst>
      <p:ext uri="{BB962C8B-B14F-4D97-AF65-F5344CB8AC3E}">
        <p14:creationId xmlns:p14="http://schemas.microsoft.com/office/powerpoint/2010/main" val="403351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1572135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27909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131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smtClean="0">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216881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40026"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3980"/>
            <a:fld id="{9675CFC6-55D9-4FF0-B3FC-ED209061585A}" type="datetimeFigureOut">
              <a:rPr lang="en-GB" smtClean="0">
                <a:solidFill>
                  <a:srgbClr val="1B587C"/>
                </a:solidFill>
              </a:rPr>
              <a:pPr defTabSz="913980"/>
              <a:t>31/10/2015</a:t>
            </a:fld>
            <a:endParaRPr lang="en-GB">
              <a:solidFill>
                <a:srgbClr val="1B587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913980"/>
            <a:endParaRPr lang="en-GB">
              <a:solidFill>
                <a:srgbClr val="1B587C"/>
              </a:solidFill>
            </a:endParaRPr>
          </a:p>
        </p:txBody>
      </p:sp>
      <p:sp>
        <p:nvSpPr>
          <p:cNvPr id="6" name="Slide Number Placeholder 5"/>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86616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1" y="6356355"/>
            <a:ext cx="2133600" cy="365125"/>
          </a:xfrm>
          <a:prstGeom prst="rect">
            <a:avLst/>
          </a:prstGeom>
        </p:spPr>
        <p:txBody>
          <a:bodyPr/>
          <a:lstStyle/>
          <a:p>
            <a:pPr defTabSz="913980"/>
            <a:fld id="{9675CFC6-55D9-4FF0-B3FC-ED209061585A}" type="datetimeFigureOut">
              <a:rPr lang="en-GB" smtClean="0">
                <a:solidFill>
                  <a:srgbClr val="1B587C"/>
                </a:solidFill>
              </a:rPr>
              <a:pPr defTabSz="913980"/>
              <a:t>31/10/2015</a:t>
            </a:fld>
            <a:endParaRPr lang="en-GB">
              <a:solidFill>
                <a:srgbClr val="1B587C"/>
              </a:solidFill>
            </a:endParaRPr>
          </a:p>
        </p:txBody>
      </p:sp>
      <p:sp>
        <p:nvSpPr>
          <p:cNvPr id="4" name="Footer Placeholder 3"/>
          <p:cNvSpPr>
            <a:spLocks noGrp="1"/>
          </p:cNvSpPr>
          <p:nvPr>
            <p:ph type="ftr" sz="quarter" idx="11"/>
          </p:nvPr>
        </p:nvSpPr>
        <p:spPr>
          <a:xfrm>
            <a:off x="3124203" y="6356355"/>
            <a:ext cx="2895600" cy="365125"/>
          </a:xfrm>
          <a:prstGeom prst="rect">
            <a:avLst/>
          </a:prstGeom>
        </p:spPr>
        <p:txBody>
          <a:bodyPr/>
          <a:lstStyle/>
          <a:p>
            <a:pPr defTabSz="913980"/>
            <a:endParaRPr lang="en-GB">
              <a:solidFill>
                <a:srgbClr val="1B587C"/>
              </a:solidFill>
            </a:endParaRPr>
          </a:p>
        </p:txBody>
      </p:sp>
      <p:sp>
        <p:nvSpPr>
          <p:cNvPr id="5" name="Slide Number Placeholder 4"/>
          <p:cNvSpPr>
            <a:spLocks noGrp="1"/>
          </p:cNvSpPr>
          <p:nvPr>
            <p:ph type="sldNum" sz="quarter" idx="12"/>
          </p:nvPr>
        </p:nvSpPr>
        <p:spPr/>
        <p:txBody>
          <a:bodyPr/>
          <a:lstStyle/>
          <a:p>
            <a:fld id="{60650667-350B-48B4-8BF9-BC4C79242404}" type="slidenum">
              <a:rPr lang="en-GB" smtClean="0">
                <a:solidFill>
                  <a:srgbClr val="323232"/>
                </a:solidFill>
              </a:rPr>
              <a:pPr/>
              <a:t>‹#›</a:t>
            </a:fld>
            <a:endParaRPr lang="en-GB">
              <a:solidFill>
                <a:srgbClr val="323232"/>
              </a:solidFill>
            </a:endParaRPr>
          </a:p>
        </p:txBody>
      </p:sp>
    </p:spTree>
    <p:extLst>
      <p:ext uri="{BB962C8B-B14F-4D97-AF65-F5344CB8AC3E}">
        <p14:creationId xmlns:p14="http://schemas.microsoft.com/office/powerpoint/2010/main" val="32754658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4940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hart">
  <p:cSld name="1_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3980">
              <a:defRPr/>
            </a:pPr>
            <a:fld id="{0026B115-784A-4D40-A753-173BAE3E1A9D}" type="datetimeFigureOut">
              <a:rPr lang="en-US">
                <a:solidFill>
                  <a:srgbClr val="1B587C"/>
                </a:solidFill>
              </a:rPr>
              <a:pPr defTabSz="913980">
                <a:defRPr/>
              </a:pPr>
              <a:t>10/31/2015</a:t>
            </a:fld>
            <a:endParaRPr lang="en-US">
              <a:solidFill>
                <a:srgbClr val="1B587C"/>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3980">
              <a:defRPr/>
            </a:pPr>
            <a:endParaRPr lang="en-US">
              <a:solidFill>
                <a:srgbClr val="1B587C"/>
              </a:solidFill>
            </a:endParaRPr>
          </a:p>
        </p:txBody>
      </p:sp>
      <p:sp>
        <p:nvSpPr>
          <p:cNvPr id="7" name="Slide Number Placeholder 5"/>
          <p:cNvSpPr>
            <a:spLocks noGrp="1"/>
          </p:cNvSpPr>
          <p:nvPr>
            <p:ph type="sldNum" sz="quarter" idx="12"/>
          </p:nvPr>
        </p:nvSpPr>
        <p:spPr/>
        <p:txBody>
          <a:bodyPr/>
          <a:lstStyle>
            <a:lvl1pPr>
              <a:defRPr/>
            </a:lvl1pPr>
          </a:lstStyle>
          <a:p>
            <a:pPr>
              <a:defRPr/>
            </a:pPr>
            <a:fld id="{28EE1881-99DB-48F2-9EE4-19FF19F586E6}"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3798660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7871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65"/>
            <a:ext cx="2133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3" name="Footer Placeholder 4"/>
          <p:cNvSpPr>
            <a:spLocks noGrp="1"/>
          </p:cNvSpPr>
          <p:nvPr>
            <p:ph type="ftr" sz="quarter" idx="11"/>
          </p:nvPr>
        </p:nvSpPr>
        <p:spPr>
          <a:xfrm>
            <a:off x="3124200" y="6356365"/>
            <a:ext cx="2895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4"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2D7B145-2580-4AF8-B32F-609EE6336899}"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324324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3980"/>
            <a:fld id="{1D8BD707-D9CF-40AE-B4C6-C98DA3205C09}" type="datetimeFigureOut">
              <a:rPr lang="en-US" smtClean="0">
                <a:solidFill>
                  <a:prstClr val="black">
                    <a:tint val="75000"/>
                  </a:prstClr>
                </a:solidFill>
              </a:rPr>
              <a:pPr defTabSz="913980"/>
              <a:t>10/31/2015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398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8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65"/>
            <a:ext cx="2133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3" name="Footer Placeholder 4"/>
          <p:cNvSpPr>
            <a:spLocks noGrp="1"/>
          </p:cNvSpPr>
          <p:nvPr>
            <p:ph type="ftr" sz="quarter" idx="11"/>
          </p:nvPr>
        </p:nvSpPr>
        <p:spPr>
          <a:xfrm>
            <a:off x="3124200" y="6356365"/>
            <a:ext cx="2895600" cy="365125"/>
          </a:xfrm>
          <a:prstGeom prst="rect">
            <a:avLst/>
          </a:prstGeom>
        </p:spPr>
        <p:txBody>
          <a:bodyPr/>
          <a:lstStyle>
            <a:lvl1pPr eaLnBrk="1" hangingPunct="1">
              <a:spcBef>
                <a:spcPct val="0"/>
              </a:spcBef>
              <a:defRPr b="0">
                <a:cs typeface="Arial" charset="0"/>
              </a:defRPr>
            </a:lvl1pPr>
          </a:lstStyle>
          <a:p>
            <a:pPr defTabSz="913980">
              <a:defRPr/>
            </a:pPr>
            <a:endParaRPr lang="en-US">
              <a:solidFill>
                <a:srgbClr val="1B587C"/>
              </a:solidFill>
            </a:endParaRPr>
          </a:p>
        </p:txBody>
      </p:sp>
      <p:sp>
        <p:nvSpPr>
          <p:cNvPr id="4" name="Slide Number Placeholder 5"/>
          <p:cNvSpPr>
            <a:spLocks noGrp="1"/>
          </p:cNvSpPr>
          <p:nvPr>
            <p:ph type="sldNum" sz="quarter" idx="12"/>
          </p:nvPr>
        </p:nvSpPr>
        <p:spPr/>
        <p:txBody>
          <a:bodyPr/>
          <a:lstStyle>
            <a:lvl1pPr eaLnBrk="1" hangingPunct="1">
              <a:spcBef>
                <a:spcPct val="0"/>
              </a:spcBef>
              <a:defRPr b="0">
                <a:cs typeface="Arial" charset="0"/>
              </a:defRPr>
            </a:lvl1pPr>
          </a:lstStyle>
          <a:p>
            <a:pPr>
              <a:defRPr/>
            </a:pPr>
            <a:fld id="{32D7B145-2580-4AF8-B32F-609EE6336899}" type="slidenum">
              <a:rPr lang="en-US">
                <a:solidFill>
                  <a:srgbClr val="323232"/>
                </a:solidFill>
              </a:rPr>
              <a:pPr>
                <a:defRPr/>
              </a:pPr>
              <a:t>‹#›</a:t>
            </a:fld>
            <a:endParaRPr lang="en-US">
              <a:solidFill>
                <a:srgbClr val="323232"/>
              </a:solidFill>
            </a:endParaRPr>
          </a:p>
        </p:txBody>
      </p:sp>
    </p:spTree>
    <p:extLst>
      <p:ext uri="{BB962C8B-B14F-4D97-AF65-F5344CB8AC3E}">
        <p14:creationId xmlns:p14="http://schemas.microsoft.com/office/powerpoint/2010/main" val="29017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oleObject" Target="../embeddings/oleObject2.bin"/><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vmlDrawing" Target="../drawings/vmlDrawing2.vml"/><Relationship Id="rId5" Type="http://schemas.openxmlformats.org/officeDocument/2006/relationships/slideLayout" Target="../slideLayouts/slideLayout15.xml"/><Relationship Id="rId15" Type="http://schemas.openxmlformats.org/officeDocument/2006/relationships/image" Target="../media/image2.jpeg"/><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oleObject" Target="../embeddings/oleObject3.bin"/><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vmlDrawing" Target="../drawings/vmlDrawing3.vml"/><Relationship Id="rId5" Type="http://schemas.openxmlformats.org/officeDocument/2006/relationships/slideLayout" Target="../slideLayouts/slideLayout36.xml"/><Relationship Id="rId15" Type="http://schemas.openxmlformats.org/officeDocument/2006/relationships/image" Target="../media/image2.jpeg"/><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4.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vmlDrawing" Target="../drawings/vmlDrawing4.vml"/><Relationship Id="rId2" Type="http://schemas.openxmlformats.org/officeDocument/2006/relationships/slideLayout" Target="../slideLayouts/slideLayout79.xml"/><Relationship Id="rId16" Type="http://schemas.openxmlformats.org/officeDocument/2006/relationships/image" Target="../media/image2.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5" Type="http://schemas.openxmlformats.org/officeDocument/2006/relationships/image" Target="../media/image1.emf"/><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218586371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14" imgW="216" imgH="216" progId="TCLayout.ActiveDocument.1">
                  <p:embed/>
                </p:oleObj>
              </mc:Choice>
              <mc:Fallback>
                <p:oleObj name="think-cell Slide" r:id="rId14" imgW="216" imgH="216" progId="TCLayout.ActiveDocument.1">
                  <p:embed/>
                  <p:pic>
                    <p:nvPicPr>
                      <p:cNvPr id="0" name=""/>
                      <p:cNvPicPr/>
                      <p:nvPr/>
                    </p:nvPicPr>
                    <p:blipFill>
                      <a:blip r:embed="rId15"/>
                      <a:stretch>
                        <a:fillRect/>
                      </a:stretch>
                    </p:blipFill>
                    <p:spPr>
                      <a:xfrm>
                        <a:off x="1589" y="1590"/>
                        <a:ext cx="1587" cy="1587"/>
                      </a:xfrm>
                      <a:prstGeom prst="rect">
                        <a:avLst/>
                      </a:prstGeom>
                    </p:spPr>
                  </p:pic>
                </p:oleObj>
              </mc:Fallback>
            </mc:AlternateContent>
          </a:graphicData>
        </a:graphic>
      </p:graphicFrame>
      <p:pic>
        <p:nvPicPr>
          <p:cNvPr id="1026" name="Picture 6" descr="GPEI inside pages.jpg"/>
          <p:cNvPicPr>
            <a:picLocks noChangeAspect="1"/>
          </p:cNvPicPr>
          <p:nvPr userDrawn="1"/>
        </p:nvPicPr>
        <p:blipFill rotWithShape="1">
          <a:blip r:embed="rId16" cstate="print"/>
          <a:srcRect t="12207" r="10000"/>
          <a:stretch/>
        </p:blipFill>
        <p:spPr bwMode="auto">
          <a:xfrm>
            <a:off x="0" y="0"/>
            <a:ext cx="9165514" cy="6857999"/>
          </a:xfrm>
          <a:prstGeom prst="rect">
            <a:avLst/>
          </a:prstGeom>
          <a:noFill/>
          <a:ln w="9525">
            <a:noFill/>
            <a:miter lim="800000"/>
            <a:headEnd/>
            <a:tailEnd/>
          </a:ln>
        </p:spPr>
      </p:pic>
      <p:sp>
        <p:nvSpPr>
          <p:cNvPr id="6" name="Slide Number Placeholder 5"/>
          <p:cNvSpPr>
            <a:spLocks noGrp="1"/>
          </p:cNvSpPr>
          <p:nvPr>
            <p:ph type="sldNum" sz="quarter" idx="4"/>
          </p:nvPr>
        </p:nvSpPr>
        <p:spPr>
          <a:xfrm>
            <a:off x="2" y="6604000"/>
            <a:ext cx="1778000"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defTabSz="913980"/>
            <a:fld id="{60650667-350B-48B4-8BF9-BC4C79242404}" type="slidenum">
              <a:rPr lang="en-GB" smtClean="0">
                <a:solidFill>
                  <a:srgbClr val="323232"/>
                </a:solidFill>
              </a:rPr>
              <a:pPr defTabSz="913980"/>
              <a:t>‹#›</a:t>
            </a:fld>
            <a:endParaRPr lang="en-GB">
              <a:solidFill>
                <a:srgbClr val="323232"/>
              </a:solidFill>
            </a:endParaRPr>
          </a:p>
        </p:txBody>
      </p:sp>
    </p:spTree>
    <p:extLst>
      <p:ext uri="{BB962C8B-B14F-4D97-AF65-F5344CB8AC3E}">
        <p14:creationId xmlns:p14="http://schemas.microsoft.com/office/powerpoint/2010/main" val="3872935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13" imgW="216" imgH="216" progId="TCLayout.ActiveDocument.1">
                  <p:embed/>
                </p:oleObj>
              </mc:Choice>
              <mc:Fallback>
                <p:oleObj name="think-cell Slide" r:id="rId13" imgW="216" imgH="216" progId="TCLayout.ActiveDocument.1">
                  <p:embed/>
                  <p:pic>
                    <p:nvPicPr>
                      <p:cNvPr id="0" name=""/>
                      <p:cNvPicPr/>
                      <p:nvPr/>
                    </p:nvPicPr>
                    <p:blipFill>
                      <a:blip r:embed="rId14"/>
                      <a:stretch>
                        <a:fillRect/>
                      </a:stretch>
                    </p:blipFill>
                    <p:spPr>
                      <a:xfrm>
                        <a:off x="1589" y="1590"/>
                        <a:ext cx="1587" cy="1587"/>
                      </a:xfrm>
                      <a:prstGeom prst="rect">
                        <a:avLst/>
                      </a:prstGeom>
                    </p:spPr>
                  </p:pic>
                </p:oleObj>
              </mc:Fallback>
            </mc:AlternateContent>
          </a:graphicData>
        </a:graphic>
      </p:graphicFrame>
      <p:pic>
        <p:nvPicPr>
          <p:cNvPr id="1026" name="Picture 6" descr="GPEI inside pages.jpg"/>
          <p:cNvPicPr>
            <a:picLocks noChangeAspect="1"/>
          </p:cNvPicPr>
          <p:nvPr userDrawn="1"/>
        </p:nvPicPr>
        <p:blipFill rotWithShape="1">
          <a:blip r:embed="rId15" cstate="print"/>
          <a:srcRect t="12207" r="10000"/>
          <a:stretch/>
        </p:blipFill>
        <p:spPr bwMode="auto">
          <a:xfrm>
            <a:off x="0" y="0"/>
            <a:ext cx="9165514" cy="6857999"/>
          </a:xfrm>
          <a:prstGeom prst="rect">
            <a:avLst/>
          </a:prstGeom>
          <a:noFill/>
          <a:ln w="9525">
            <a:noFill/>
            <a:miter lim="800000"/>
            <a:headEnd/>
            <a:tailEnd/>
          </a:ln>
        </p:spPr>
      </p:pic>
      <p:sp>
        <p:nvSpPr>
          <p:cNvPr id="6" name="Slide Number Placeholder 5"/>
          <p:cNvSpPr>
            <a:spLocks noGrp="1"/>
          </p:cNvSpPr>
          <p:nvPr>
            <p:ph type="sldNum" sz="quarter" idx="4"/>
          </p:nvPr>
        </p:nvSpPr>
        <p:spPr>
          <a:xfrm>
            <a:off x="2" y="6604000"/>
            <a:ext cx="1778000"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defTabSz="913980"/>
            <a:fld id="{60650667-350B-48B4-8BF9-BC4C79242404}" type="slidenum">
              <a:rPr lang="en-GB" smtClean="0">
                <a:solidFill>
                  <a:srgbClr val="323232"/>
                </a:solidFill>
              </a:rPr>
              <a:pPr defTabSz="913980"/>
              <a:t>‹#›</a:t>
            </a:fld>
            <a:endParaRPr lang="en-GB">
              <a:solidFill>
                <a:srgbClr val="323232"/>
              </a:solidFill>
            </a:endParaRPr>
          </a:p>
        </p:txBody>
      </p:sp>
    </p:spTree>
    <p:extLst>
      <p:ext uri="{BB962C8B-B14F-4D97-AF65-F5344CB8AC3E}">
        <p14:creationId xmlns:p14="http://schemas.microsoft.com/office/powerpoint/2010/main" val="32098118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FCC8-C098-4474-B1CD-54A37934E22E}" type="datetime1">
              <a:rPr lang="en-US" smtClean="0">
                <a:solidFill>
                  <a:prstClr val="black">
                    <a:tint val="75000"/>
                  </a:prstClr>
                </a:solidFill>
              </a:rPr>
              <a:pPr/>
              <a:t>10/31/2015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C7BD3-8845-44C8-905D-FD88A5216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643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87373897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9" name="think-cell Slide" r:id="rId13" imgW="216" imgH="216" progId="TCLayout.ActiveDocument.1">
                  <p:embed/>
                </p:oleObj>
              </mc:Choice>
              <mc:Fallback>
                <p:oleObj name="think-cell Slide" r:id="rId13" imgW="216" imgH="216" progId="TCLayout.ActiveDocument.1">
                  <p:embed/>
                  <p:pic>
                    <p:nvPicPr>
                      <p:cNvPr id="0" name=""/>
                      <p:cNvPicPr/>
                      <p:nvPr/>
                    </p:nvPicPr>
                    <p:blipFill>
                      <a:blip r:embed="rId14"/>
                      <a:stretch>
                        <a:fillRect/>
                      </a:stretch>
                    </p:blipFill>
                    <p:spPr>
                      <a:xfrm>
                        <a:off x="1589" y="1590"/>
                        <a:ext cx="1587" cy="1587"/>
                      </a:xfrm>
                      <a:prstGeom prst="rect">
                        <a:avLst/>
                      </a:prstGeom>
                    </p:spPr>
                  </p:pic>
                </p:oleObj>
              </mc:Fallback>
            </mc:AlternateContent>
          </a:graphicData>
        </a:graphic>
      </p:graphicFrame>
      <p:pic>
        <p:nvPicPr>
          <p:cNvPr id="1026" name="Picture 6" descr="GPEI inside pages.jpg"/>
          <p:cNvPicPr>
            <a:picLocks noChangeAspect="1"/>
          </p:cNvPicPr>
          <p:nvPr userDrawn="1"/>
        </p:nvPicPr>
        <p:blipFill rotWithShape="1">
          <a:blip r:embed="rId15" cstate="print"/>
          <a:srcRect t="12207" r="10000"/>
          <a:stretch/>
        </p:blipFill>
        <p:spPr bwMode="auto">
          <a:xfrm>
            <a:off x="0" y="0"/>
            <a:ext cx="9165514" cy="6857999"/>
          </a:xfrm>
          <a:prstGeom prst="rect">
            <a:avLst/>
          </a:prstGeom>
          <a:noFill/>
          <a:ln w="9525">
            <a:noFill/>
            <a:miter lim="800000"/>
            <a:headEnd/>
            <a:tailEnd/>
          </a:ln>
        </p:spPr>
      </p:pic>
      <p:sp>
        <p:nvSpPr>
          <p:cNvPr id="6" name="Slide Number Placeholder 5"/>
          <p:cNvSpPr>
            <a:spLocks noGrp="1"/>
          </p:cNvSpPr>
          <p:nvPr>
            <p:ph type="sldNum" sz="quarter" idx="4"/>
          </p:nvPr>
        </p:nvSpPr>
        <p:spPr>
          <a:xfrm>
            <a:off x="2" y="6604000"/>
            <a:ext cx="1778000"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defTabSz="913980"/>
            <a:fld id="{60650667-350B-48B4-8BF9-BC4C79242404}" type="slidenum">
              <a:rPr lang="en-GB" smtClean="0">
                <a:solidFill>
                  <a:srgbClr val="323232"/>
                </a:solidFill>
              </a:rPr>
              <a:pPr defTabSz="913980"/>
              <a:t>‹#›</a:t>
            </a:fld>
            <a:endParaRPr lang="en-GB">
              <a:solidFill>
                <a:srgbClr val="323232"/>
              </a:solidFill>
            </a:endParaRPr>
          </a:p>
        </p:txBody>
      </p:sp>
    </p:spTree>
    <p:extLst>
      <p:ext uri="{BB962C8B-B14F-4D97-AF65-F5344CB8AC3E}">
        <p14:creationId xmlns:p14="http://schemas.microsoft.com/office/powerpoint/2010/main" val="32753772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 id="2147483703" r:id="rId8"/>
    <p:sldLayoutId id="2147483704" r:id="rId9"/>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eaLnBrk="0" hangingPunct="0">
              <a:spcBef>
                <a:spcPct val="75000"/>
              </a:spcBef>
              <a:defRPr sz="1108" b="1">
                <a:solidFill>
                  <a:prstClr val="black">
                    <a:tint val="75000"/>
                  </a:prstClr>
                </a:solidFill>
                <a:latin typeface="Arial" charset="0"/>
                <a:cs typeface="+mn-cs"/>
              </a:defRPr>
            </a:lvl1pPr>
          </a:lstStyle>
          <a:p>
            <a:pPr defTabSz="844083" fontAlgn="base">
              <a:spcAft>
                <a:spcPct val="0"/>
              </a:spcAft>
              <a:defRPr/>
            </a:pPr>
            <a:endParaRPr 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0" hangingPunct="0">
              <a:spcBef>
                <a:spcPct val="75000"/>
              </a:spcBef>
              <a:defRPr sz="1108" b="1">
                <a:solidFill>
                  <a:prstClr val="black">
                    <a:tint val="75000"/>
                  </a:prstClr>
                </a:solidFill>
                <a:latin typeface="Arial" charset="0"/>
                <a:cs typeface="+mn-cs"/>
              </a:defRPr>
            </a:lvl1pPr>
          </a:lstStyle>
          <a:p>
            <a:pPr defTabSz="844083" fontAlgn="base">
              <a:spcAft>
                <a:spcPct val="0"/>
              </a:spcAft>
              <a:defRPr/>
            </a:pPr>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eaLnBrk="0" hangingPunct="0">
              <a:spcBef>
                <a:spcPct val="75000"/>
              </a:spcBef>
              <a:defRPr sz="1108" b="1">
                <a:solidFill>
                  <a:prstClr val="black">
                    <a:tint val="75000"/>
                  </a:prstClr>
                </a:solidFill>
                <a:latin typeface="Arial" charset="0"/>
                <a:cs typeface="+mn-cs"/>
              </a:defRPr>
            </a:lvl1pPr>
          </a:lstStyle>
          <a:p>
            <a:pPr defTabSz="844083" fontAlgn="base">
              <a:spcAft>
                <a:spcPct val="0"/>
              </a:spcAft>
              <a:defRPr/>
            </a:pPr>
            <a:fld id="{6119DC8B-EBC3-4EA8-AA9A-2B6C543715CC}" type="slidenum">
              <a:rPr lang="en-US" smtClean="0"/>
              <a:pPr defTabSz="844083" fontAlgn="base">
                <a:spcAft>
                  <a:spcPct val="0"/>
                </a:spcAft>
                <a:defRPr/>
              </a:pPr>
              <a:t>‹#›</a:t>
            </a:fld>
            <a:endParaRPr lang="en-US"/>
          </a:p>
        </p:txBody>
      </p:sp>
    </p:spTree>
    <p:extLst>
      <p:ext uri="{BB962C8B-B14F-4D97-AF65-F5344CB8AC3E}">
        <p14:creationId xmlns:p14="http://schemas.microsoft.com/office/powerpoint/2010/main" val="399723518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B0D5C-D0F9-4926-990E-B1A5BA6952EB}" type="datetimeFigureOut">
              <a:rPr lang="en-GB" smtClean="0">
                <a:solidFill>
                  <a:prstClr val="black">
                    <a:tint val="75000"/>
                  </a:prstClr>
                </a:solidFill>
              </a:rPr>
              <a:pPr/>
              <a:t>31/10/2015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6987D-A0D7-4414-A582-AD56562A09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56862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34" charset="0"/>
              </a:defRPr>
            </a:lvl1pPr>
          </a:lstStyle>
          <a:p>
            <a:pPr fontAlgn="base">
              <a:spcBef>
                <a:spcPct val="0"/>
              </a:spcBef>
              <a:spcAft>
                <a:spcPct val="0"/>
              </a:spcAft>
            </a:pPr>
            <a:fld id="{50721BE0-76D5-4113-86E9-B192FF9A40F2}" type="datetimeFigureOut">
              <a:rPr lang="en-US" smtClean="0">
                <a:cs typeface="Arial" charset="0"/>
              </a:rPr>
              <a:pPr fontAlgn="base">
                <a:spcBef>
                  <a:spcPct val="0"/>
                </a:spcBef>
                <a:spcAft>
                  <a:spcPct val="0"/>
                </a:spcAft>
              </a:pPr>
              <a:t>10/31/2015</a:t>
            </a:fld>
            <a:endParaRPr lang="en-US" smtClean="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34" charset="0"/>
              </a:defRPr>
            </a:lvl1pPr>
          </a:lstStyle>
          <a:p>
            <a:pPr fontAlgn="base">
              <a:spcBef>
                <a:spcPct val="0"/>
              </a:spcBef>
              <a:spcAft>
                <a:spcPct val="0"/>
              </a:spcAft>
            </a:pPr>
            <a:endParaRPr lang="en-US" smtClean="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34" charset="0"/>
              </a:defRPr>
            </a:lvl1pPr>
          </a:lstStyle>
          <a:p>
            <a:pPr fontAlgn="base">
              <a:spcBef>
                <a:spcPct val="0"/>
              </a:spcBef>
              <a:spcAft>
                <a:spcPct val="0"/>
              </a:spcAft>
            </a:pPr>
            <a:fld id="{C0F57B3B-DB8A-4671-B888-9EAC9220A4A1}" type="slidenum">
              <a:rPr lang="en-US" smtClean="0">
                <a:cs typeface="Arial" charset="0"/>
              </a:rPr>
              <a:pPr fontAlgn="base">
                <a:spcBef>
                  <a:spcPct val="0"/>
                </a:spcBef>
                <a:spcAft>
                  <a:spcPct val="0"/>
                </a:spcAft>
              </a:pPr>
              <a:t>‹#›</a:t>
            </a:fld>
            <a:endParaRPr lang="en-US" smtClean="0">
              <a:cs typeface="Arial" charset="0"/>
            </a:endParaRPr>
          </a:p>
        </p:txBody>
      </p:sp>
    </p:spTree>
    <p:extLst>
      <p:ext uri="{BB962C8B-B14F-4D97-AF65-F5344CB8AC3E}">
        <p14:creationId xmlns:p14="http://schemas.microsoft.com/office/powerpoint/2010/main" val="4952341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225120302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221" name="think-cell Slide" r:id="rId14" imgW="216" imgH="216" progId="TCLayout.ActiveDocument.1">
                  <p:embed/>
                </p:oleObj>
              </mc:Choice>
              <mc:Fallback>
                <p:oleObj name="think-cell Slide" r:id="rId14" imgW="216" imgH="216" progId="TCLayout.ActiveDocument.1">
                  <p:embed/>
                  <p:pic>
                    <p:nvPicPr>
                      <p:cNvPr id="0" name=""/>
                      <p:cNvPicPr/>
                      <p:nvPr/>
                    </p:nvPicPr>
                    <p:blipFill>
                      <a:blip r:embed="rId15"/>
                      <a:stretch>
                        <a:fillRect/>
                      </a:stretch>
                    </p:blipFill>
                    <p:spPr>
                      <a:xfrm>
                        <a:off x="1589" y="1590"/>
                        <a:ext cx="1587" cy="1587"/>
                      </a:xfrm>
                      <a:prstGeom prst="rect">
                        <a:avLst/>
                      </a:prstGeom>
                    </p:spPr>
                  </p:pic>
                </p:oleObj>
              </mc:Fallback>
            </mc:AlternateContent>
          </a:graphicData>
        </a:graphic>
      </p:graphicFrame>
      <p:pic>
        <p:nvPicPr>
          <p:cNvPr id="1026" name="Picture 6" descr="GPEI inside pages.jpg"/>
          <p:cNvPicPr>
            <a:picLocks noChangeAspect="1"/>
          </p:cNvPicPr>
          <p:nvPr userDrawn="1"/>
        </p:nvPicPr>
        <p:blipFill rotWithShape="1">
          <a:blip r:embed="rId16" cstate="print"/>
          <a:srcRect t="12207" r="10000"/>
          <a:stretch/>
        </p:blipFill>
        <p:spPr bwMode="auto">
          <a:xfrm>
            <a:off x="0" y="0"/>
            <a:ext cx="9165514" cy="6857999"/>
          </a:xfrm>
          <a:prstGeom prst="rect">
            <a:avLst/>
          </a:prstGeom>
          <a:noFill/>
          <a:ln w="9525">
            <a:noFill/>
            <a:miter lim="800000"/>
            <a:headEnd/>
            <a:tailEnd/>
          </a:ln>
        </p:spPr>
      </p:pic>
      <p:sp>
        <p:nvSpPr>
          <p:cNvPr id="6" name="Slide Number Placeholder 5"/>
          <p:cNvSpPr>
            <a:spLocks noGrp="1"/>
          </p:cNvSpPr>
          <p:nvPr>
            <p:ph type="sldNum" sz="quarter" idx="4"/>
          </p:nvPr>
        </p:nvSpPr>
        <p:spPr>
          <a:xfrm>
            <a:off x="2" y="6604000"/>
            <a:ext cx="1778000"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defTabSz="913980"/>
            <a:fld id="{60650667-350B-48B4-8BF9-BC4C79242404}" type="slidenum">
              <a:rPr lang="en-GB" smtClean="0">
                <a:solidFill>
                  <a:srgbClr val="323232"/>
                </a:solidFill>
              </a:rPr>
              <a:pPr defTabSz="913980"/>
              <a:t>‹#›</a:t>
            </a:fld>
            <a:endParaRPr lang="en-GB">
              <a:solidFill>
                <a:srgbClr val="323232"/>
              </a:solidFill>
            </a:endParaRPr>
          </a:p>
        </p:txBody>
      </p:sp>
    </p:spTree>
    <p:extLst>
      <p:ext uri="{BB962C8B-B14F-4D97-AF65-F5344CB8AC3E}">
        <p14:creationId xmlns:p14="http://schemas.microsoft.com/office/powerpoint/2010/main" val="370351061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3.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8.xml"/><Relationship Id="rId5" Type="http://schemas.openxmlformats.org/officeDocument/2006/relationships/image" Target="../media/image38.jp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1.xml"/><Relationship Id="rId5" Type="http://schemas.openxmlformats.org/officeDocument/2006/relationships/image" Target="../media/image42.jp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1.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6.jpeg"/><Relationship Id="rId2" Type="http://schemas.openxmlformats.org/officeDocument/2006/relationships/diagramData" Target="../diagrams/data1.xml"/><Relationship Id="rId1" Type="http://schemas.openxmlformats.org/officeDocument/2006/relationships/slideLayout" Target="../slideLayouts/slideLayout8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Layout" Target="../slideLayouts/slideLayout16.xml"/><Relationship Id="rId7" Type="http://schemas.openxmlformats.org/officeDocument/2006/relationships/diagramLayout" Target="../diagrams/layout7.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diagramData" Target="../diagrams/data7.xml"/><Relationship Id="rId5" Type="http://schemas.openxmlformats.org/officeDocument/2006/relationships/image" Target="../media/image49.emf"/><Relationship Id="rId10" Type="http://schemas.microsoft.com/office/2007/relationships/diagramDrawing" Target="../diagrams/drawing7.xml"/><Relationship Id="rId4" Type="http://schemas.openxmlformats.org/officeDocument/2006/relationships/oleObject" Target="../embeddings/oleObject5.bin"/><Relationship Id="rId9" Type="http://schemas.openxmlformats.org/officeDocument/2006/relationships/diagramColors" Target="../diagrams/colors7.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jpeg"/><Relationship Id="rId7" Type="http://schemas.openxmlformats.org/officeDocument/2006/relationships/diagramLayout" Target="../diagrams/layout8.xml"/><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diagramData" Target="../diagrams/data8.xml"/><Relationship Id="rId5" Type="http://schemas.openxmlformats.org/officeDocument/2006/relationships/image" Target="../media/image50.emf"/><Relationship Id="rId10" Type="http://schemas.microsoft.com/office/2007/relationships/diagramDrawing" Target="../diagrams/drawing8.xml"/><Relationship Id="rId4" Type="http://schemas.openxmlformats.org/officeDocument/2006/relationships/oleObject" Target="../embeddings/oleObject6.bin"/><Relationship Id="rId9" Type="http://schemas.openxmlformats.org/officeDocument/2006/relationships/diagramColors" Target="../diagrams/colors8.xml"/></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3.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oleObject" Target="../embeddings/oleObject7.bin"/><Relationship Id="rId7" Type="http://schemas.openxmlformats.org/officeDocument/2006/relationships/diagramQuickStyle" Target="../diagrams/quickStyle11.xml"/><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4.png"/><Relationship Id="rId9" Type="http://schemas.microsoft.com/office/2007/relationships/diagramDrawing" Target="../diagrams/drawing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hyperlink" Target="http://www.who.int/wer/2014/wer8901/en/index.html" TargetMode="Externa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143000"/>
            <a:ext cx="6477000" cy="3006080"/>
          </a:xfrm>
          <a:solidFill>
            <a:srgbClr val="7030A0"/>
          </a:solidFill>
        </p:spPr>
        <p:txBody>
          <a:bodyPr>
            <a:noAutofit/>
          </a:bodyPr>
          <a:lstStyle/>
          <a:p>
            <a:pPr hangingPunct="0"/>
            <a:r>
              <a:rPr lang="en-GB" dirty="0" smtClean="0">
                <a:solidFill>
                  <a:schemeClr val="bg1">
                    <a:lumMod val="10000"/>
                    <a:lumOff val="90000"/>
                  </a:schemeClr>
                </a:solidFill>
              </a:rPr>
              <a:t>Polio Eradication </a:t>
            </a:r>
            <a:r>
              <a:rPr lang="en-GB" dirty="0" smtClean="0">
                <a:solidFill>
                  <a:schemeClr val="bg1">
                    <a:lumMod val="10000"/>
                    <a:lumOff val="90000"/>
                  </a:schemeClr>
                </a:solidFill>
              </a:rPr>
              <a:t>Update</a:t>
            </a:r>
            <a:br>
              <a:rPr lang="en-GB" dirty="0" smtClean="0">
                <a:solidFill>
                  <a:schemeClr val="bg1">
                    <a:lumMod val="10000"/>
                    <a:lumOff val="90000"/>
                  </a:schemeClr>
                </a:solidFill>
              </a:rPr>
            </a:br>
            <a:r>
              <a:rPr lang="en-GB" dirty="0" smtClean="0">
                <a:solidFill>
                  <a:schemeClr val="bg1">
                    <a:lumMod val="10000"/>
                    <a:lumOff val="90000"/>
                  </a:schemeClr>
                </a:solidFill>
              </a:rPr>
              <a:t>and </a:t>
            </a:r>
            <a:r>
              <a:rPr lang="en-GB" dirty="0" smtClean="0">
                <a:solidFill>
                  <a:schemeClr val="bg1">
                    <a:lumMod val="10000"/>
                    <a:lumOff val="90000"/>
                  </a:schemeClr>
                </a:solidFill>
              </a:rPr>
              <a:t/>
            </a:r>
            <a:br>
              <a:rPr lang="en-GB" dirty="0" smtClean="0">
                <a:solidFill>
                  <a:schemeClr val="bg1">
                    <a:lumMod val="10000"/>
                    <a:lumOff val="90000"/>
                  </a:schemeClr>
                </a:solidFill>
              </a:rPr>
            </a:br>
            <a:r>
              <a:rPr lang="en-GB" dirty="0" smtClean="0">
                <a:solidFill>
                  <a:schemeClr val="bg1">
                    <a:lumMod val="10000"/>
                    <a:lumOff val="90000"/>
                  </a:schemeClr>
                </a:solidFill>
              </a:rPr>
              <a:t>The </a:t>
            </a:r>
            <a:r>
              <a:rPr lang="en-GB" dirty="0" smtClean="0">
                <a:solidFill>
                  <a:schemeClr val="bg1">
                    <a:lumMod val="10000"/>
                    <a:lumOff val="90000"/>
                  </a:schemeClr>
                </a:solidFill>
              </a:rPr>
              <a:t>Polio End Game</a:t>
            </a:r>
            <a:br>
              <a:rPr lang="en-GB" dirty="0" smtClean="0">
                <a:solidFill>
                  <a:schemeClr val="bg1">
                    <a:lumMod val="10000"/>
                    <a:lumOff val="90000"/>
                  </a:schemeClr>
                </a:solidFill>
              </a:rPr>
            </a:br>
            <a:r>
              <a:rPr lang="en-GB" dirty="0" smtClean="0">
                <a:solidFill>
                  <a:schemeClr val="bg1">
                    <a:lumMod val="10000"/>
                    <a:lumOff val="90000"/>
                  </a:schemeClr>
                </a:solidFill>
              </a:rPr>
              <a:t>KACHCON - 2015</a:t>
            </a:r>
            <a:r>
              <a:rPr lang="en-GB" sz="4000" i="1" dirty="0">
                <a:solidFill>
                  <a:schemeClr val="bg1">
                    <a:lumMod val="10000"/>
                    <a:lumOff val="90000"/>
                  </a:schemeClr>
                </a:solidFill>
              </a:rPr>
              <a:t/>
            </a:r>
            <a:br>
              <a:rPr lang="en-GB" sz="4000" i="1" dirty="0">
                <a:solidFill>
                  <a:schemeClr val="bg1">
                    <a:lumMod val="10000"/>
                    <a:lumOff val="90000"/>
                  </a:schemeClr>
                </a:solidFill>
              </a:rPr>
            </a:br>
            <a:r>
              <a:rPr lang="en-GB" sz="2000" dirty="0">
                <a:solidFill>
                  <a:schemeClr val="bg1">
                    <a:lumMod val="10000"/>
                    <a:lumOff val="90000"/>
                  </a:schemeClr>
                </a:solidFill>
              </a:rPr>
              <a:t/>
            </a:r>
            <a:br>
              <a:rPr lang="en-GB" sz="2000" dirty="0">
                <a:solidFill>
                  <a:schemeClr val="bg1">
                    <a:lumMod val="10000"/>
                    <a:lumOff val="90000"/>
                  </a:schemeClr>
                </a:solidFill>
              </a:rPr>
            </a:br>
            <a:r>
              <a:rPr lang="en-GB" sz="3600" dirty="0">
                <a:solidFill>
                  <a:schemeClr val="bg1">
                    <a:lumMod val="10000"/>
                    <a:lumOff val="90000"/>
                  </a:schemeClr>
                </a:solidFill>
              </a:rPr>
              <a:t/>
            </a:r>
            <a:br>
              <a:rPr lang="en-GB" sz="3600" dirty="0">
                <a:solidFill>
                  <a:schemeClr val="bg1">
                    <a:lumMod val="10000"/>
                    <a:lumOff val="90000"/>
                  </a:schemeClr>
                </a:solidFill>
              </a:rPr>
            </a:br>
            <a:endParaRPr lang="en-GB" sz="4000" i="1" dirty="0">
              <a:solidFill>
                <a:schemeClr val="bg1">
                  <a:lumMod val="10000"/>
                  <a:lumOff val="90000"/>
                </a:schemeClr>
              </a:solidFill>
            </a:endParaRPr>
          </a:p>
        </p:txBody>
      </p:sp>
      <p:sp>
        <p:nvSpPr>
          <p:cNvPr id="2" name="TextBox 1"/>
          <p:cNvSpPr txBox="1"/>
          <p:nvPr/>
        </p:nvSpPr>
        <p:spPr>
          <a:xfrm>
            <a:off x="2771800" y="4267200"/>
            <a:ext cx="3332707" cy="1569660"/>
          </a:xfrm>
          <a:prstGeom prst="rect">
            <a:avLst/>
          </a:prstGeom>
          <a:noFill/>
          <a:ln>
            <a:solidFill>
              <a:schemeClr val="accent1"/>
            </a:solidFill>
          </a:ln>
        </p:spPr>
        <p:txBody>
          <a:bodyPr wrap="none" rtlCol="0">
            <a:spAutoFit/>
          </a:bodyPr>
          <a:lstStyle/>
          <a:p>
            <a:pPr algn="ctr" defTabSz="913980"/>
            <a:r>
              <a:rPr lang="en-IN" sz="3200" b="1" dirty="0">
                <a:solidFill>
                  <a:srgbClr val="1F02CE"/>
                </a:solidFill>
              </a:rPr>
              <a:t>Dr BP </a:t>
            </a:r>
            <a:r>
              <a:rPr lang="en-IN" sz="3200" b="1" dirty="0" smtClean="0">
                <a:solidFill>
                  <a:srgbClr val="1F02CE"/>
                </a:solidFill>
              </a:rPr>
              <a:t>Subramanya</a:t>
            </a:r>
          </a:p>
          <a:p>
            <a:pPr algn="ctr" defTabSz="913980"/>
            <a:r>
              <a:rPr lang="en-IN" sz="3200" b="1" dirty="0" smtClean="0">
                <a:solidFill>
                  <a:srgbClr val="1F02CE"/>
                </a:solidFill>
              </a:rPr>
              <a:t>SMO, Bengaluru</a:t>
            </a:r>
            <a:endParaRPr lang="en-IN" sz="3200" b="1" dirty="0">
              <a:solidFill>
                <a:srgbClr val="1F02CE"/>
              </a:solidFill>
            </a:endParaRPr>
          </a:p>
          <a:p>
            <a:pPr algn="ctr" defTabSz="913980"/>
            <a:r>
              <a:rPr lang="en-IN" sz="3200" b="1" dirty="0">
                <a:solidFill>
                  <a:srgbClr val="1F02CE"/>
                </a:solidFill>
              </a:rPr>
              <a:t>      WHO-NPSP</a:t>
            </a:r>
          </a:p>
        </p:txBody>
      </p:sp>
    </p:spTree>
    <p:extLst>
      <p:ext uri="{BB962C8B-B14F-4D97-AF65-F5344CB8AC3E}">
        <p14:creationId xmlns:p14="http://schemas.microsoft.com/office/powerpoint/2010/main" val="95354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2354263"/>
            <a:ext cx="9143999" cy="1578793"/>
          </a:xfrm>
          <a:solidFill>
            <a:srgbClr val="7030A0"/>
          </a:solidFill>
        </p:spPr>
        <p:txBody>
          <a:bodyPr/>
          <a:lstStyle/>
          <a:p>
            <a:pPr eaLnBrk="1" hangingPunct="1"/>
            <a:r>
              <a:rPr lang="en-US" altLang="en-US" b="1" dirty="0" smtClean="0">
                <a:solidFill>
                  <a:schemeClr val="bg1"/>
                </a:solidFill>
              </a:rPr>
              <a:t>Situation of polio eradication in India</a:t>
            </a:r>
          </a:p>
        </p:txBody>
      </p:sp>
    </p:spTree>
    <p:extLst>
      <p:ext uri="{BB962C8B-B14F-4D97-AF65-F5344CB8AC3E}">
        <p14:creationId xmlns:p14="http://schemas.microsoft.com/office/powerpoint/2010/main" val="272084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647700"/>
          </a:xfrm>
          <a:solidFill>
            <a:srgbClr val="7030A0"/>
          </a:solidFill>
        </p:spPr>
        <p:txBody>
          <a:bodyPr>
            <a:noAutofit/>
          </a:bodyPr>
          <a:lstStyle/>
          <a:p>
            <a:r>
              <a:rPr lang="en-US" sz="3200" b="1" dirty="0" smtClean="0">
                <a:solidFill>
                  <a:schemeClr val="bg1"/>
                </a:solidFill>
                <a:latin typeface="Arial" panose="020B0604020202020204" pitchFamily="34" charset="0"/>
                <a:cs typeface="Arial" panose="020B0604020202020204" pitchFamily="34" charset="0"/>
              </a:rPr>
              <a:t>Polio free status maintained for &gt;4 years</a:t>
            </a:r>
            <a:endParaRPr lang="en-US" sz="3200" b="1" dirty="0">
              <a:solidFill>
                <a:schemeClr val="bg1"/>
              </a:solidFill>
              <a:latin typeface="Arial" panose="020B0604020202020204" pitchFamily="34" charset="0"/>
              <a:cs typeface="Arial" panose="020B0604020202020204" pitchFamily="34" charset="0"/>
            </a:endParaRPr>
          </a:p>
        </p:txBody>
      </p:sp>
      <p:graphicFrame>
        <p:nvGraphicFramePr>
          <p:cNvPr id="2" name="Object 14"/>
          <p:cNvGraphicFramePr>
            <a:graphicFrameLocks noChangeAspect="1"/>
          </p:cNvGraphicFramePr>
          <p:nvPr>
            <p:extLst/>
          </p:nvPr>
        </p:nvGraphicFramePr>
        <p:xfrm>
          <a:off x="279400" y="767968"/>
          <a:ext cx="8360389" cy="5353432"/>
        </p:xfrm>
        <a:graphic>
          <a:graphicData uri="http://schemas.openxmlformats.org/drawingml/2006/chart">
            <c:chart xmlns:c="http://schemas.openxmlformats.org/drawingml/2006/chart" xmlns:r="http://schemas.openxmlformats.org/officeDocument/2006/relationships" r:id="rId3"/>
          </a:graphicData>
        </a:graphic>
      </p:graphicFrame>
      <p:sp>
        <p:nvSpPr>
          <p:cNvPr id="5135" name="Rectangle 15"/>
          <p:cNvSpPr>
            <a:spLocks noChangeArrowheads="1"/>
          </p:cNvSpPr>
          <p:nvPr/>
        </p:nvSpPr>
        <p:spPr bwMode="auto">
          <a:xfrm>
            <a:off x="2152182" y="6260068"/>
            <a:ext cx="457200" cy="228600"/>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Arial" panose="020B0604020202020204" pitchFamily="34" charset="0"/>
              <a:cs typeface="Arial" panose="020B0604020202020204" pitchFamily="34" charset="0"/>
            </a:endParaRPr>
          </a:p>
        </p:txBody>
      </p:sp>
      <p:sp>
        <p:nvSpPr>
          <p:cNvPr id="5136" name="Rectangle 16"/>
          <p:cNvSpPr>
            <a:spLocks noChangeArrowheads="1"/>
          </p:cNvSpPr>
          <p:nvPr/>
        </p:nvSpPr>
        <p:spPr bwMode="auto">
          <a:xfrm>
            <a:off x="5495457" y="6260068"/>
            <a:ext cx="457200" cy="228600"/>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Arial" panose="020B0604020202020204" pitchFamily="34" charset="0"/>
              <a:cs typeface="Arial" panose="020B0604020202020204" pitchFamily="34" charset="0"/>
            </a:endParaRPr>
          </a:p>
        </p:txBody>
      </p:sp>
      <p:sp>
        <p:nvSpPr>
          <p:cNvPr id="5137" name="Text Box 17"/>
          <p:cNvSpPr txBox="1">
            <a:spLocks noChangeArrowheads="1"/>
          </p:cNvSpPr>
          <p:nvPr/>
        </p:nvSpPr>
        <p:spPr bwMode="auto">
          <a:xfrm>
            <a:off x="2576705" y="6183868"/>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solidFill>
                  <a:prstClr val="black"/>
                </a:solidFill>
                <a:latin typeface="Arial" panose="020B0604020202020204" pitchFamily="34" charset="0"/>
                <a:cs typeface="Arial" panose="020B0604020202020204" pitchFamily="34" charset="0"/>
              </a:rPr>
              <a:t>P1 wild</a:t>
            </a:r>
          </a:p>
        </p:txBody>
      </p:sp>
      <p:sp>
        <p:nvSpPr>
          <p:cNvPr id="5138" name="Text Box 18"/>
          <p:cNvSpPr txBox="1">
            <a:spLocks noChangeArrowheads="1"/>
          </p:cNvSpPr>
          <p:nvPr/>
        </p:nvSpPr>
        <p:spPr bwMode="auto">
          <a:xfrm>
            <a:off x="5919980" y="6183868"/>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solidFill>
                  <a:prstClr val="black"/>
                </a:solidFill>
                <a:latin typeface="Arial" panose="020B0604020202020204" pitchFamily="34" charset="0"/>
                <a:cs typeface="Arial" panose="020B0604020202020204" pitchFamily="34" charset="0"/>
              </a:rPr>
              <a:t>P3 wild</a:t>
            </a:r>
          </a:p>
        </p:txBody>
      </p:sp>
      <p:sp>
        <p:nvSpPr>
          <p:cNvPr id="5140" name="Rectangle 20"/>
          <p:cNvSpPr>
            <a:spLocks noChangeArrowheads="1"/>
          </p:cNvSpPr>
          <p:nvPr/>
        </p:nvSpPr>
        <p:spPr bwMode="auto">
          <a:xfrm>
            <a:off x="3807945" y="6260068"/>
            <a:ext cx="457200" cy="228600"/>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Arial" panose="020B0604020202020204" pitchFamily="34" charset="0"/>
              <a:cs typeface="Arial" panose="020B0604020202020204" pitchFamily="34" charset="0"/>
            </a:endParaRPr>
          </a:p>
        </p:txBody>
      </p:sp>
      <p:sp>
        <p:nvSpPr>
          <p:cNvPr id="5141" name="Text Box 21"/>
          <p:cNvSpPr txBox="1">
            <a:spLocks noChangeArrowheads="1"/>
          </p:cNvSpPr>
          <p:nvPr/>
        </p:nvSpPr>
        <p:spPr bwMode="auto">
          <a:xfrm>
            <a:off x="4232468" y="6182280"/>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prstClr val="black"/>
                </a:solidFill>
                <a:latin typeface="Arial" panose="020B0604020202020204" pitchFamily="34" charset="0"/>
                <a:cs typeface="Arial" panose="020B0604020202020204" pitchFamily="34" charset="0"/>
              </a:rPr>
              <a:t>P2 wild</a:t>
            </a:r>
          </a:p>
        </p:txBody>
      </p:sp>
      <p:sp>
        <p:nvSpPr>
          <p:cNvPr id="5142" name="Text Box 22"/>
          <p:cNvSpPr txBox="1">
            <a:spLocks noChangeArrowheads="1"/>
          </p:cNvSpPr>
          <p:nvPr/>
        </p:nvSpPr>
        <p:spPr bwMode="auto">
          <a:xfrm>
            <a:off x="2547685" y="1828800"/>
            <a:ext cx="511679"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sz="1400" b="1" dirty="0">
                <a:solidFill>
                  <a:prstClr val="black"/>
                </a:solidFill>
                <a:latin typeface="Arial Narrow" panose="020B0606020202030204" pitchFamily="34" charset="0"/>
                <a:cs typeface="Arial" panose="020B0604020202020204" pitchFamily="34" charset="0"/>
              </a:rPr>
              <a:t>1600</a:t>
            </a:r>
          </a:p>
        </p:txBody>
      </p:sp>
      <p:sp>
        <p:nvSpPr>
          <p:cNvPr id="5143" name="Text Box 23"/>
          <p:cNvSpPr txBox="1">
            <a:spLocks noChangeArrowheads="1"/>
          </p:cNvSpPr>
          <p:nvPr/>
        </p:nvSpPr>
        <p:spPr bwMode="auto">
          <a:xfrm>
            <a:off x="918457" y="1005114"/>
            <a:ext cx="511679"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sz="1400" b="1" dirty="0">
                <a:solidFill>
                  <a:prstClr val="black"/>
                </a:solidFill>
                <a:latin typeface="Arial Narrow" panose="020B0606020202030204" pitchFamily="34" charset="0"/>
                <a:cs typeface="Arial" panose="020B0604020202020204" pitchFamily="34" charset="0"/>
              </a:rPr>
              <a:t>1934</a:t>
            </a:r>
          </a:p>
        </p:txBody>
      </p:sp>
      <p:sp>
        <p:nvSpPr>
          <p:cNvPr id="5149" name="Line 29"/>
          <p:cNvSpPr>
            <a:spLocks noChangeShapeType="1"/>
          </p:cNvSpPr>
          <p:nvPr/>
        </p:nvSpPr>
        <p:spPr bwMode="auto">
          <a:xfrm>
            <a:off x="8915400" y="4191000"/>
            <a:ext cx="0" cy="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Arial" panose="020B0604020202020204" pitchFamily="34" charset="0"/>
              <a:cs typeface="Arial" panose="020B0604020202020204" pitchFamily="34" charset="0"/>
            </a:endParaRPr>
          </a:p>
        </p:txBody>
      </p:sp>
      <p:sp>
        <p:nvSpPr>
          <p:cNvPr id="15" name="Text Box 9"/>
          <p:cNvSpPr txBox="1">
            <a:spLocks noChangeArrowheads="1"/>
          </p:cNvSpPr>
          <p:nvPr/>
        </p:nvSpPr>
        <p:spPr bwMode="auto">
          <a:xfrm>
            <a:off x="34925" y="6602413"/>
            <a:ext cx="24034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algn="ctr" eaLnBrk="0" fontAlgn="base" hangingPunct="0">
              <a:spcBef>
                <a:spcPct val="50000"/>
              </a:spcBef>
              <a:spcAft>
                <a:spcPct val="0"/>
              </a:spcAft>
              <a:defRPr sz="1000" b="1">
                <a:solidFill>
                  <a:schemeClr val="tx1"/>
                </a:solidFill>
                <a:latin typeface="Arial" charset="0"/>
              </a:defRPr>
            </a:lvl6pPr>
            <a:lvl7pPr marL="2971800" indent="-228600" algn="ctr" eaLnBrk="0" fontAlgn="base" hangingPunct="0">
              <a:spcBef>
                <a:spcPct val="50000"/>
              </a:spcBef>
              <a:spcAft>
                <a:spcPct val="0"/>
              </a:spcAft>
              <a:defRPr sz="1000" b="1">
                <a:solidFill>
                  <a:schemeClr val="tx1"/>
                </a:solidFill>
                <a:latin typeface="Arial" charset="0"/>
              </a:defRPr>
            </a:lvl7pPr>
            <a:lvl8pPr marL="3429000" indent="-228600" algn="ctr" eaLnBrk="0" fontAlgn="base" hangingPunct="0">
              <a:spcBef>
                <a:spcPct val="50000"/>
              </a:spcBef>
              <a:spcAft>
                <a:spcPct val="0"/>
              </a:spcAft>
              <a:defRPr sz="1000" b="1">
                <a:solidFill>
                  <a:schemeClr val="tx1"/>
                </a:solidFill>
                <a:latin typeface="Arial" charset="0"/>
              </a:defRPr>
            </a:lvl8pPr>
            <a:lvl9pPr marL="3886200" indent="-228600" algn="ctr" eaLnBrk="0" fontAlgn="base" hangingPunct="0">
              <a:spcBef>
                <a:spcPct val="50000"/>
              </a:spcBef>
              <a:spcAft>
                <a:spcPct val="0"/>
              </a:spcAft>
              <a:defRPr sz="1000" b="1">
                <a:solidFill>
                  <a:schemeClr val="tx1"/>
                </a:solidFill>
                <a:latin typeface="Arial" charset="0"/>
              </a:defRPr>
            </a:lvl9pPr>
          </a:lstStyle>
          <a:p>
            <a:pPr>
              <a:spcBef>
                <a:spcPct val="0"/>
              </a:spcBef>
            </a:pPr>
            <a:r>
              <a:rPr lang="en-US" sz="1100" b="0" i="1" dirty="0">
                <a:solidFill>
                  <a:prstClr val="black"/>
                </a:solidFill>
                <a:latin typeface="Arial" panose="020B0604020202020204" pitchFamily="34" charset="0"/>
                <a:cs typeface="Arial" panose="020B0604020202020204" pitchFamily="34" charset="0"/>
              </a:rPr>
              <a:t>* data as on </a:t>
            </a:r>
            <a:r>
              <a:rPr lang="en-US" sz="1100" b="0" i="1" dirty="0" smtClean="0">
                <a:solidFill>
                  <a:prstClr val="black"/>
                </a:solidFill>
                <a:latin typeface="Arial" panose="020B0604020202020204" pitchFamily="34" charset="0"/>
                <a:cs typeface="Arial" panose="020B0604020202020204" pitchFamily="34" charset="0"/>
              </a:rPr>
              <a:t>18 July 2015</a:t>
            </a:r>
            <a:endParaRPr lang="en-US" sz="1100" b="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21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idx="4294967295"/>
          </p:nvPr>
        </p:nvSpPr>
        <p:spPr>
          <a:xfrm>
            <a:off x="107504" y="14988"/>
            <a:ext cx="8928992" cy="1143000"/>
          </a:xfrm>
          <a:solidFill>
            <a:srgbClr val="7030A0"/>
          </a:solidFill>
          <a:ln>
            <a:noFill/>
            <a:miter lim="800000"/>
            <a:headEnd/>
            <a:tailEnd/>
          </a:ln>
        </p:spPr>
        <p:txBody>
          <a:bodyPr>
            <a:noAutofit/>
          </a:bodyPr>
          <a:lstStyle/>
          <a:p>
            <a:pPr eaLnBrk="1" hangingPunct="1">
              <a:defRPr/>
            </a:pPr>
            <a:r>
              <a:rPr lang="en-IN" sz="2800" dirty="0" smtClean="0">
                <a:solidFill>
                  <a:schemeClr val="bg1"/>
                </a:solidFill>
                <a:latin typeface="Arial" panose="020B0604020202020204" pitchFamily="34" charset="0"/>
                <a:cs typeface="Arial" panose="020B0604020202020204" pitchFamily="34" charset="0"/>
              </a:rPr>
              <a:t>Environmental surveillance confirms no WPV since January 2011 in the country</a:t>
            </a:r>
            <a:endParaRPr lang="en-IN" sz="3200" dirty="0" smtClean="0">
              <a:solidFill>
                <a:schemeClr val="bg1"/>
              </a:solidFill>
              <a:latin typeface="Arial" panose="020B0604020202020204" pitchFamily="34" charset="0"/>
              <a:cs typeface="Arial" panose="020B0604020202020204" pitchFamily="34" charset="0"/>
            </a:endParaRPr>
          </a:p>
        </p:txBody>
      </p:sp>
      <p:sp>
        <p:nvSpPr>
          <p:cNvPr id="18" name="Text Box 2"/>
          <p:cNvSpPr txBox="1">
            <a:spLocks noChangeArrowheads="1"/>
          </p:cNvSpPr>
          <p:nvPr/>
        </p:nvSpPr>
        <p:spPr bwMode="auto">
          <a:xfrm>
            <a:off x="1692275" y="6437537"/>
            <a:ext cx="1911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Wild poliovirus type 1</a:t>
            </a:r>
          </a:p>
        </p:txBody>
      </p:sp>
      <p:sp>
        <p:nvSpPr>
          <p:cNvPr id="22" name="Rectangle 3"/>
          <p:cNvSpPr>
            <a:spLocks noChangeArrowheads="1"/>
          </p:cNvSpPr>
          <p:nvPr/>
        </p:nvSpPr>
        <p:spPr bwMode="auto">
          <a:xfrm>
            <a:off x="1447800" y="6472462"/>
            <a:ext cx="285750"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23" name="Rectangle 4"/>
          <p:cNvSpPr>
            <a:spLocks noChangeArrowheads="1"/>
          </p:cNvSpPr>
          <p:nvPr/>
        </p:nvSpPr>
        <p:spPr bwMode="auto">
          <a:xfrm>
            <a:off x="1447800" y="6704237"/>
            <a:ext cx="285750" cy="1460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24" name="Rectangle 5"/>
          <p:cNvSpPr>
            <a:spLocks noChangeArrowheads="1"/>
          </p:cNvSpPr>
          <p:nvPr/>
        </p:nvSpPr>
        <p:spPr bwMode="auto">
          <a:xfrm>
            <a:off x="3221038" y="6475637"/>
            <a:ext cx="285750" cy="14605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25" name="Text Box 6"/>
          <p:cNvSpPr txBox="1">
            <a:spLocks noChangeArrowheads="1"/>
          </p:cNvSpPr>
          <p:nvPr/>
        </p:nvSpPr>
        <p:spPr bwMode="auto">
          <a:xfrm>
            <a:off x="1693863" y="6651850"/>
            <a:ext cx="19097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Wild poliovirus type 3</a:t>
            </a:r>
          </a:p>
        </p:txBody>
      </p:sp>
      <p:sp>
        <p:nvSpPr>
          <p:cNvPr id="26" name="Text Box 7"/>
          <p:cNvSpPr txBox="1">
            <a:spLocks noChangeArrowheads="1"/>
          </p:cNvSpPr>
          <p:nvPr/>
        </p:nvSpPr>
        <p:spPr bwMode="auto">
          <a:xfrm>
            <a:off x="3494088" y="6651850"/>
            <a:ext cx="14366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Result pending</a:t>
            </a:r>
          </a:p>
        </p:txBody>
      </p:sp>
      <p:sp>
        <p:nvSpPr>
          <p:cNvPr id="27" name="Rectangle 8"/>
          <p:cNvSpPr>
            <a:spLocks noChangeArrowheads="1"/>
          </p:cNvSpPr>
          <p:nvPr/>
        </p:nvSpPr>
        <p:spPr bwMode="auto">
          <a:xfrm>
            <a:off x="3221038" y="6705825"/>
            <a:ext cx="285750" cy="14605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28" name="Text Box 9"/>
          <p:cNvSpPr txBox="1">
            <a:spLocks noChangeArrowheads="1"/>
          </p:cNvSpPr>
          <p:nvPr/>
        </p:nvSpPr>
        <p:spPr bwMode="auto">
          <a:xfrm>
            <a:off x="3497263" y="6434362"/>
            <a:ext cx="2292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Negative for wild poliovirus</a:t>
            </a:r>
          </a:p>
        </p:txBody>
      </p:sp>
      <p:sp>
        <p:nvSpPr>
          <p:cNvPr id="29" name="Text Box 10"/>
          <p:cNvSpPr txBox="1">
            <a:spLocks noChangeArrowheads="1"/>
          </p:cNvSpPr>
          <p:nvPr/>
        </p:nvSpPr>
        <p:spPr bwMode="auto">
          <a:xfrm>
            <a:off x="5583238" y="6435950"/>
            <a:ext cx="2370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Scheduled but sample not collected</a:t>
            </a:r>
          </a:p>
        </p:txBody>
      </p:sp>
      <p:sp>
        <p:nvSpPr>
          <p:cNvPr id="30" name="Rectangle 11"/>
          <p:cNvSpPr>
            <a:spLocks noChangeArrowheads="1"/>
          </p:cNvSpPr>
          <p:nvPr/>
        </p:nvSpPr>
        <p:spPr bwMode="auto">
          <a:xfrm>
            <a:off x="5319713" y="6486750"/>
            <a:ext cx="285750" cy="146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solidFill>
                  <a:srgbClr val="002060"/>
                </a:solidFill>
              </a:rPr>
              <a:t>X</a:t>
            </a:r>
          </a:p>
        </p:txBody>
      </p:sp>
      <p:sp>
        <p:nvSpPr>
          <p:cNvPr id="31" name="Rectangle 12"/>
          <p:cNvSpPr>
            <a:spLocks noChangeArrowheads="1"/>
          </p:cNvSpPr>
          <p:nvPr/>
        </p:nvSpPr>
        <p:spPr bwMode="auto">
          <a:xfrm>
            <a:off x="5319713" y="6704237"/>
            <a:ext cx="285750" cy="146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32" name="Text Box 13"/>
          <p:cNvSpPr txBox="1">
            <a:spLocks noChangeArrowheads="1"/>
          </p:cNvSpPr>
          <p:nvPr/>
        </p:nvSpPr>
        <p:spPr bwMode="auto">
          <a:xfrm>
            <a:off x="5595938" y="6651850"/>
            <a:ext cx="20669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solidFill>
                  <a:srgbClr val="002060"/>
                </a:solidFill>
              </a:rPr>
              <a:t>Sampling not scheduled</a:t>
            </a:r>
          </a:p>
        </p:txBody>
      </p:sp>
      <p:graphicFrame>
        <p:nvGraphicFramePr>
          <p:cNvPr id="3" name="Object 2"/>
          <p:cNvGraphicFramePr>
            <a:graphicFrameLocks noChangeAspect="1"/>
          </p:cNvGraphicFramePr>
          <p:nvPr>
            <p:extLst/>
          </p:nvPr>
        </p:nvGraphicFramePr>
        <p:xfrm>
          <a:off x="512763" y="1124744"/>
          <a:ext cx="8116887" cy="5239768"/>
        </p:xfrm>
        <a:graphic>
          <a:graphicData uri="http://schemas.openxmlformats.org/presentationml/2006/ole">
            <mc:AlternateContent xmlns:mc="http://schemas.openxmlformats.org/markup-compatibility/2006">
              <mc:Choice xmlns:v="urn:schemas-microsoft-com:vml" Requires="v">
                <p:oleObj spid="_x0000_s4103" name="Worksheet" r:id="rId3" imgW="15040051" imgH="10848848" progId="Excel.Sheet.8">
                  <p:embed/>
                </p:oleObj>
              </mc:Choice>
              <mc:Fallback>
                <p:oleObj name="Worksheet" r:id="rId3" imgW="15040051" imgH="1084884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1124744"/>
                        <a:ext cx="8116887" cy="523976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7394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p:cNvSpPr>
          <p:nvPr/>
        </p:nvSpPr>
        <p:spPr bwMode="auto">
          <a:xfrm>
            <a:off x="0" y="0"/>
            <a:ext cx="9144000" cy="908050"/>
          </a:xfrm>
          <a:prstGeom prst="rect">
            <a:avLst/>
          </a:prstGeom>
          <a:solidFill>
            <a:srgbClr val="7030A0"/>
          </a:solidFill>
          <a:ln>
            <a:noFill/>
          </a:ln>
          <a:effectLst/>
        </p:spPr>
        <p:txBody>
          <a:bodyPr anchor="ctr"/>
          <a:lstStyle/>
          <a:p>
            <a:pPr algn="ctr">
              <a:defRPr/>
            </a:pPr>
            <a:r>
              <a:rPr lang="en-US" altLang="en-US" sz="3200" b="1" dirty="0">
                <a:solidFill>
                  <a:prstClr val="white"/>
                </a:solidFill>
                <a:latin typeface="Arial" panose="020B0604020202020204" pitchFamily="34" charset="0"/>
                <a:cs typeface="Arial" panose="020B0604020202020204" pitchFamily="34" charset="0"/>
              </a:rPr>
              <a:t>Major developments, India</a:t>
            </a:r>
          </a:p>
        </p:txBody>
      </p:sp>
      <p:sp>
        <p:nvSpPr>
          <p:cNvPr id="31747" name="TextBox 10"/>
          <p:cNvSpPr txBox="1">
            <a:spLocks noChangeArrowheads="1"/>
          </p:cNvSpPr>
          <p:nvPr/>
        </p:nvSpPr>
        <p:spPr bwMode="auto">
          <a:xfrm>
            <a:off x="2268538" y="2997200"/>
            <a:ext cx="142875" cy="122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00">
              <a:solidFill>
                <a:prstClr val="black"/>
              </a:solidFill>
            </a:endParaRPr>
          </a:p>
        </p:txBody>
      </p:sp>
      <p:pic>
        <p:nvPicPr>
          <p:cNvPr id="31748" name="Picture 24" descr="a"/>
          <p:cNvPicPr>
            <a:picLocks noChangeAspect="1" noChangeArrowheads="1"/>
          </p:cNvPicPr>
          <p:nvPr/>
        </p:nvPicPr>
        <p:blipFill>
          <a:blip r:embed="rId2" cstate="email">
            <a:extLst>
              <a:ext uri="{28A0092B-C50C-407E-A947-70E740481C1C}">
                <a14:useLocalDpi xmlns:a14="http://schemas.microsoft.com/office/drawing/2010/main"/>
              </a:ext>
            </a:extLst>
          </a:blip>
          <a:srcRect l="14769" t="3581" r="15868" b="3026"/>
          <a:stretch>
            <a:fillRect/>
          </a:stretch>
        </p:blipFill>
        <p:spPr bwMode="auto">
          <a:xfrm>
            <a:off x="34925" y="1125538"/>
            <a:ext cx="465137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val 25"/>
          <p:cNvSpPr>
            <a:spLocks noChangeArrowheads="1"/>
          </p:cNvSpPr>
          <p:nvPr/>
        </p:nvSpPr>
        <p:spPr bwMode="auto">
          <a:xfrm>
            <a:off x="1589088" y="2584450"/>
            <a:ext cx="149225" cy="1603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ltLang="en-US">
              <a:solidFill>
                <a:prstClr val="black"/>
              </a:solidFill>
            </a:endParaRPr>
          </a:p>
        </p:txBody>
      </p:sp>
      <p:sp>
        <p:nvSpPr>
          <p:cNvPr id="27" name="Oval 26"/>
          <p:cNvSpPr>
            <a:spLocks noChangeArrowheads="1"/>
          </p:cNvSpPr>
          <p:nvPr/>
        </p:nvSpPr>
        <p:spPr bwMode="auto">
          <a:xfrm>
            <a:off x="3043238" y="3171825"/>
            <a:ext cx="149225" cy="15875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ltLang="en-US">
              <a:solidFill>
                <a:prstClr val="black"/>
              </a:solidFill>
            </a:endParaRPr>
          </a:p>
        </p:txBody>
      </p:sp>
      <p:sp>
        <p:nvSpPr>
          <p:cNvPr id="31751" name="AutoShape 7"/>
          <p:cNvSpPr>
            <a:spLocks noChangeArrowheads="1"/>
          </p:cNvSpPr>
          <p:nvPr/>
        </p:nvSpPr>
        <p:spPr bwMode="auto">
          <a:xfrm>
            <a:off x="2163763" y="1558925"/>
            <a:ext cx="1700212" cy="773113"/>
          </a:xfrm>
          <a:prstGeom prst="wedgeRectCallout">
            <a:avLst>
              <a:gd name="adj1" fmla="val -81380"/>
              <a:gd name="adj2" fmla="val 93935"/>
            </a:avLst>
          </a:prstGeom>
          <a:solidFill>
            <a:srgbClr val="FFFF00"/>
          </a:solidFill>
          <a:ln w="9525">
            <a:solidFill>
              <a:schemeClr val="tx1"/>
            </a:solidFill>
            <a:miter lim="800000"/>
            <a:headEnd/>
            <a:tailEnd/>
          </a:ln>
        </p:spPr>
        <p:txBody>
          <a:bodyPr/>
          <a:lstStyle/>
          <a:p>
            <a:pPr algn="ctr"/>
            <a:r>
              <a:rPr lang="en-US" altLang="en-US" sz="1400" b="1">
                <a:solidFill>
                  <a:srgbClr val="000000"/>
                </a:solidFill>
              </a:rPr>
              <a:t>WPV2 </a:t>
            </a:r>
          </a:p>
          <a:p>
            <a:pPr algn="ctr"/>
            <a:r>
              <a:rPr lang="en-US" altLang="en-US" sz="1400" b="1">
                <a:solidFill>
                  <a:srgbClr val="000000"/>
                </a:solidFill>
              </a:rPr>
              <a:t>24/10/1999</a:t>
            </a:r>
          </a:p>
          <a:p>
            <a:pPr algn="ctr"/>
            <a:r>
              <a:rPr lang="en-US" altLang="en-US" sz="1400" b="1">
                <a:solidFill>
                  <a:srgbClr val="000000"/>
                </a:solidFill>
              </a:rPr>
              <a:t>Aligarh (UP)</a:t>
            </a:r>
          </a:p>
        </p:txBody>
      </p:sp>
      <p:sp>
        <p:nvSpPr>
          <p:cNvPr id="29" name="AutoShape 8"/>
          <p:cNvSpPr>
            <a:spLocks noChangeArrowheads="1"/>
          </p:cNvSpPr>
          <p:nvPr/>
        </p:nvSpPr>
        <p:spPr bwMode="auto">
          <a:xfrm>
            <a:off x="4157663" y="4575175"/>
            <a:ext cx="1584325" cy="796925"/>
          </a:xfrm>
          <a:prstGeom prst="wedgeRectCallout">
            <a:avLst>
              <a:gd name="adj1" fmla="val -110954"/>
              <a:gd name="adj2" fmla="val -178444"/>
            </a:avLst>
          </a:prstGeom>
          <a:solidFill>
            <a:srgbClr val="FFFF00"/>
          </a:solidFill>
          <a:ln w="9525">
            <a:solidFill>
              <a:schemeClr val="tx1"/>
            </a:solidFill>
            <a:miter lim="800000"/>
            <a:headEnd/>
            <a:tailEnd/>
          </a:ln>
        </p:spPr>
        <p:txBody>
          <a:bodyPr/>
          <a:lstStyle/>
          <a:p>
            <a:pPr algn="ctr"/>
            <a:r>
              <a:rPr lang="en-US" altLang="en-US" sz="1400" b="1">
                <a:solidFill>
                  <a:srgbClr val="000000"/>
                </a:solidFill>
              </a:rPr>
              <a:t>WPV1 </a:t>
            </a:r>
          </a:p>
          <a:p>
            <a:pPr algn="ctr"/>
            <a:r>
              <a:rPr lang="en-US" altLang="en-US" sz="1400" b="1">
                <a:solidFill>
                  <a:srgbClr val="000000"/>
                </a:solidFill>
              </a:rPr>
              <a:t>13/01/2011</a:t>
            </a:r>
          </a:p>
          <a:p>
            <a:pPr algn="ctr"/>
            <a:r>
              <a:rPr lang="en-US" altLang="en-US" sz="1400" b="1">
                <a:solidFill>
                  <a:srgbClr val="000000"/>
                </a:solidFill>
              </a:rPr>
              <a:t>Howrah (WB)</a:t>
            </a:r>
          </a:p>
        </p:txBody>
      </p:sp>
      <p:sp>
        <p:nvSpPr>
          <p:cNvPr id="30" name="AutoShape 9"/>
          <p:cNvSpPr>
            <a:spLocks noChangeArrowheads="1"/>
          </p:cNvSpPr>
          <p:nvPr/>
        </p:nvSpPr>
        <p:spPr bwMode="auto">
          <a:xfrm>
            <a:off x="4392613" y="3081338"/>
            <a:ext cx="1349375" cy="820737"/>
          </a:xfrm>
          <a:prstGeom prst="wedgeRectCallout">
            <a:avLst>
              <a:gd name="adj1" fmla="val -142176"/>
              <a:gd name="adj2" fmla="val -31319"/>
            </a:avLst>
          </a:prstGeom>
          <a:solidFill>
            <a:srgbClr val="FFFF00"/>
          </a:solidFill>
          <a:ln w="9525">
            <a:solidFill>
              <a:schemeClr val="tx1"/>
            </a:solidFill>
            <a:miter lim="800000"/>
            <a:headEnd/>
            <a:tailEnd/>
          </a:ln>
        </p:spPr>
        <p:txBody>
          <a:bodyPr/>
          <a:lstStyle/>
          <a:p>
            <a:pPr algn="ctr"/>
            <a:r>
              <a:rPr lang="en-US" altLang="en-US" sz="1400" b="1">
                <a:solidFill>
                  <a:srgbClr val="000000"/>
                </a:solidFill>
              </a:rPr>
              <a:t>WPV3 </a:t>
            </a:r>
          </a:p>
          <a:p>
            <a:pPr algn="ctr"/>
            <a:r>
              <a:rPr lang="en-US" altLang="en-US" sz="1400" b="1">
                <a:solidFill>
                  <a:srgbClr val="000000"/>
                </a:solidFill>
              </a:rPr>
              <a:t>22/10/2010</a:t>
            </a:r>
          </a:p>
          <a:p>
            <a:pPr algn="ctr"/>
            <a:r>
              <a:rPr lang="en-US" altLang="en-US" sz="1400" b="1">
                <a:solidFill>
                  <a:srgbClr val="000000"/>
                </a:solidFill>
              </a:rPr>
              <a:t>Pakur (JH)</a:t>
            </a:r>
          </a:p>
        </p:txBody>
      </p:sp>
      <p:sp>
        <p:nvSpPr>
          <p:cNvPr id="31" name="Oval 30"/>
          <p:cNvSpPr>
            <a:spLocks noChangeArrowheads="1"/>
          </p:cNvSpPr>
          <p:nvPr/>
        </p:nvSpPr>
        <p:spPr bwMode="auto">
          <a:xfrm>
            <a:off x="3114675" y="3482975"/>
            <a:ext cx="150813" cy="158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ltLang="en-US">
              <a:solidFill>
                <a:prstClr val="black"/>
              </a:solidFill>
            </a:endParaRPr>
          </a:p>
        </p:txBody>
      </p:sp>
      <p:sp>
        <p:nvSpPr>
          <p:cNvPr id="4" name="TextBox 3"/>
          <p:cNvSpPr txBox="1">
            <a:spLocks noChangeArrowheads="1"/>
          </p:cNvSpPr>
          <p:nvPr/>
        </p:nvSpPr>
        <p:spPr bwMode="auto">
          <a:xfrm>
            <a:off x="6372225" y="1289050"/>
            <a:ext cx="25923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b="1" dirty="0">
                <a:solidFill>
                  <a:prstClr val="black"/>
                </a:solidFill>
              </a:rPr>
              <a:t>Feb 2012:</a:t>
            </a:r>
          </a:p>
          <a:p>
            <a:pPr eaLnBrk="1" hangingPunct="1"/>
            <a:r>
              <a:rPr lang="en-US" dirty="0">
                <a:solidFill>
                  <a:prstClr val="black"/>
                </a:solidFill>
              </a:rPr>
              <a:t>	WHO removes India from the list of polio endemic countries</a:t>
            </a:r>
          </a:p>
          <a:p>
            <a:pPr eaLnBrk="1" hangingPunct="1"/>
            <a:endParaRPr lang="en-US" dirty="0">
              <a:solidFill>
                <a:prstClr val="black"/>
              </a:solidFill>
            </a:endParaRPr>
          </a:p>
          <a:p>
            <a:pPr eaLnBrk="1" hangingPunct="1"/>
            <a:endParaRPr lang="en-US" dirty="0">
              <a:solidFill>
                <a:prstClr val="black"/>
              </a:solidFill>
            </a:endParaRPr>
          </a:p>
          <a:p>
            <a:pPr eaLnBrk="1" hangingPunct="1">
              <a:buFont typeface="Arial" charset="0"/>
              <a:buChar char="•"/>
            </a:pPr>
            <a:r>
              <a:rPr lang="en-US" b="1" dirty="0">
                <a:solidFill>
                  <a:prstClr val="black"/>
                </a:solidFill>
              </a:rPr>
              <a:t>Jan 2014: </a:t>
            </a:r>
          </a:p>
          <a:p>
            <a:pPr eaLnBrk="1" hangingPunct="1"/>
            <a:r>
              <a:rPr lang="en-US" dirty="0">
                <a:solidFill>
                  <a:prstClr val="black"/>
                </a:solidFill>
              </a:rPr>
              <a:t>	</a:t>
            </a:r>
            <a:r>
              <a:rPr lang="en-US" dirty="0" smtClean="0">
                <a:solidFill>
                  <a:prstClr val="black"/>
                </a:solidFill>
              </a:rPr>
              <a:t>India marks the third anniversary of the last polio case</a:t>
            </a:r>
            <a:endParaRPr lang="en-US" dirty="0">
              <a:solidFill>
                <a:prstClr val="black"/>
              </a:solidFill>
            </a:endParaRPr>
          </a:p>
          <a:p>
            <a:pPr eaLnBrk="1" hangingPunct="1"/>
            <a:endParaRPr lang="en-US" dirty="0">
              <a:solidFill>
                <a:prstClr val="black"/>
              </a:solidFill>
            </a:endParaRPr>
          </a:p>
        </p:txBody>
      </p:sp>
      <p:pic>
        <p:nvPicPr>
          <p:cNvPr id="31756" name="Picture 7" descr="leaterhea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237288"/>
            <a:ext cx="12747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6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txBox="1">
            <a:spLocks noChangeArrowheads="1"/>
          </p:cNvSpPr>
          <p:nvPr/>
        </p:nvSpPr>
        <p:spPr bwMode="auto">
          <a:xfrm>
            <a:off x="715963" y="3860800"/>
            <a:ext cx="7772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5000"/>
              </a:lnSpc>
            </a:pPr>
            <a:endParaRPr lang="en-IN" sz="1600" i="1">
              <a:solidFill>
                <a:srgbClr val="FFFF00"/>
              </a:solidFill>
              <a:latin typeface="Calibri" pitchFamily="34" charset="0"/>
            </a:endParaRPr>
          </a:p>
        </p:txBody>
      </p:sp>
      <p:pic>
        <p:nvPicPr>
          <p:cNvPr id="3277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24744"/>
            <a:ext cx="9149292"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txBox="1">
            <a:spLocks/>
          </p:cNvSpPr>
          <p:nvPr/>
        </p:nvSpPr>
        <p:spPr bwMode="auto">
          <a:xfrm>
            <a:off x="0" y="0"/>
            <a:ext cx="9144000" cy="1124744"/>
          </a:xfrm>
          <a:prstGeom prst="rect">
            <a:avLst/>
          </a:prstGeom>
          <a:solidFill>
            <a:srgbClr val="7030A0"/>
          </a:solid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dirty="0">
                <a:solidFill>
                  <a:prstClr val="white"/>
                </a:solidFill>
              </a:rPr>
              <a:t>March 27, 2014:</a:t>
            </a:r>
          </a:p>
          <a:p>
            <a:pPr algn="ctr" eaLnBrk="1" hangingPunct="1"/>
            <a:r>
              <a:rPr lang="en-GB" sz="2800" b="1" dirty="0">
                <a:solidFill>
                  <a:prstClr val="white"/>
                </a:solidFill>
              </a:rPr>
              <a:t>South-East Asia Region of WHO certified polio-free</a:t>
            </a:r>
          </a:p>
        </p:txBody>
      </p:sp>
    </p:spTree>
    <p:extLst>
      <p:ext uri="{BB962C8B-B14F-4D97-AF65-F5344CB8AC3E}">
        <p14:creationId xmlns:p14="http://schemas.microsoft.com/office/powerpoint/2010/main" val="305127095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89" t="15525" r="33256" b="4133"/>
          <a:stretch/>
        </p:blipFill>
        <p:spPr bwMode="auto">
          <a:xfrm rot="1452865">
            <a:off x="1168451" y="3475664"/>
            <a:ext cx="1968293" cy="29586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1447800"/>
          </a:xfrm>
          <a:prstGeom prst="rect">
            <a:avLst/>
          </a:prstGeom>
          <a:solidFill>
            <a:srgbClr val="1F0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0"/>
            <a:ext cx="9144000" cy="1464231"/>
          </a:xfrm>
          <a:prstGeom prst="roundRect">
            <a:avLst/>
          </a:prstGeom>
          <a:solidFill>
            <a:srgbClr val="7030A0"/>
          </a:solidFill>
          <a:ln>
            <a:noFill/>
          </a:ln>
          <a:extLst/>
        </p:spPr>
        <p:txBody>
          <a:bodyPr vert="horz" wrap="square" lIns="91440" tIns="45720" rIns="91440" bIns="45720" numCol="1" anchor="ctr" anchorCtr="0" compatLnSpc="1">
            <a:prstTxWarp prst="textNoShape">
              <a:avLst/>
            </a:prstTxWarp>
          </a:bodyPr>
          <a:lstStyle/>
          <a:p>
            <a:r>
              <a:rPr lang="en-US" sz="3200" b="1" dirty="0" smtClean="0">
                <a:solidFill>
                  <a:schemeClr val="bg1"/>
                </a:solidFill>
              </a:rPr>
              <a:t>India validated Maternal and Neonatal Tetanus Elimination in 2015 </a:t>
            </a:r>
            <a:r>
              <a:rPr lang="en-US" sz="3200" b="1" dirty="0">
                <a:solidFill>
                  <a:schemeClr val="bg1"/>
                </a:solidFill>
              </a:rPr>
              <a:t/>
            </a:r>
            <a:br>
              <a:rPr lang="en-US" sz="3200" b="1" dirty="0">
                <a:solidFill>
                  <a:schemeClr val="bg1"/>
                </a:solidFill>
              </a:rPr>
            </a:br>
            <a:r>
              <a:rPr lang="en-US" sz="3200" b="1" dirty="0" smtClean="0">
                <a:solidFill>
                  <a:schemeClr val="bg1"/>
                </a:solidFill>
              </a:rPr>
              <a:t>A Major </a:t>
            </a:r>
            <a:r>
              <a:rPr lang="en-US" sz="3200" b="1" dirty="0">
                <a:solidFill>
                  <a:schemeClr val="bg1"/>
                </a:solidFill>
              </a:rPr>
              <a:t>Milestone achieved</a:t>
            </a:r>
          </a:p>
        </p:txBody>
      </p:sp>
      <p:sp>
        <p:nvSpPr>
          <p:cNvPr id="5" name="TextBox 4"/>
          <p:cNvSpPr txBox="1"/>
          <p:nvPr/>
        </p:nvSpPr>
        <p:spPr>
          <a:xfrm>
            <a:off x="4355976" y="1628800"/>
            <a:ext cx="4536504" cy="369332"/>
          </a:xfrm>
          <a:prstGeom prst="rect">
            <a:avLst/>
          </a:prstGeom>
          <a:noFill/>
        </p:spPr>
        <p:txBody>
          <a:bodyPr wrap="square" rtlCol="0">
            <a:spAutoFit/>
          </a:bodyPr>
          <a:lstStyle/>
          <a:p>
            <a:r>
              <a:rPr lang="en-US" dirty="0" smtClean="0">
                <a:solidFill>
                  <a:prstClr val="black"/>
                </a:solidFill>
                <a:latin typeface="Century Gothic" panose="020B0502020202020204" pitchFamily="34" charset="0"/>
              </a:rPr>
              <a:t> </a:t>
            </a:r>
            <a:endParaRPr lang="en-US" dirty="0">
              <a:solidFill>
                <a:prstClr val="black"/>
              </a:solidFill>
              <a:latin typeface="Century Gothic" panose="020B0502020202020204" pitchFamily="34" charset="0"/>
            </a:endParaRPr>
          </a:p>
        </p:txBody>
      </p:sp>
      <p:sp>
        <p:nvSpPr>
          <p:cNvPr id="6" name="Rounded Rectangle 5"/>
          <p:cNvSpPr/>
          <p:nvPr/>
        </p:nvSpPr>
        <p:spPr>
          <a:xfrm>
            <a:off x="3886148" y="3886200"/>
            <a:ext cx="4953052" cy="2819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15 May 2015:</a:t>
            </a:r>
          </a:p>
          <a:p>
            <a:pPr algn="ctr"/>
            <a:r>
              <a:rPr lang="en-US" sz="3200" dirty="0" smtClean="0">
                <a:solidFill>
                  <a:prstClr val="black"/>
                </a:solidFill>
              </a:rPr>
              <a:t>“WHO congratulates India on achieving the milestone of MNTE”</a:t>
            </a:r>
          </a:p>
        </p:txBody>
      </p:sp>
      <p:sp>
        <p:nvSpPr>
          <p:cNvPr id="7" name="Oval 6"/>
          <p:cNvSpPr/>
          <p:nvPr/>
        </p:nvSpPr>
        <p:spPr>
          <a:xfrm rot="1360105">
            <a:off x="2082770" y="4121680"/>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panose="020B0502020202020204" pitchFamily="34" charset="0"/>
            </a:endParaRPr>
          </a:p>
        </p:txBody>
      </p:sp>
      <p:pic>
        <p:nvPicPr>
          <p:cNvPr id="9" name="Picture 6" descr="a"/>
          <p:cNvPicPr>
            <a:picLocks noChangeAspect="1" noChangeArrowheads="1"/>
          </p:cNvPicPr>
          <p:nvPr/>
        </p:nvPicPr>
        <p:blipFill>
          <a:blip r:embed="rId3" cstate="print">
            <a:extLst>
              <a:ext uri="{28A0092B-C50C-407E-A947-70E740481C1C}">
                <a14:useLocalDpi xmlns:a14="http://schemas.microsoft.com/office/drawing/2010/main" val="0"/>
              </a:ext>
            </a:extLst>
          </a:blip>
          <a:srcRect l="15756" t="3304" r="19975" b="3336"/>
          <a:stretch>
            <a:fillRect/>
          </a:stretch>
        </p:blipFill>
        <p:spPr bwMode="auto">
          <a:xfrm>
            <a:off x="76200" y="1981200"/>
            <a:ext cx="1571764" cy="161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a"/>
          <p:cNvPicPr>
            <a:picLocks noChangeAspect="1" noChangeArrowheads="1"/>
          </p:cNvPicPr>
          <p:nvPr/>
        </p:nvPicPr>
        <p:blipFill>
          <a:blip r:embed="rId4" cstate="print">
            <a:extLst>
              <a:ext uri="{28A0092B-C50C-407E-A947-70E740481C1C}">
                <a14:useLocalDpi xmlns:a14="http://schemas.microsoft.com/office/drawing/2010/main" val="0"/>
              </a:ext>
            </a:extLst>
          </a:blip>
          <a:srcRect l="15756" t="3304" r="19975" b="3336"/>
          <a:stretch>
            <a:fillRect/>
          </a:stretch>
        </p:blipFill>
        <p:spPr bwMode="auto">
          <a:xfrm>
            <a:off x="2786330" y="1981200"/>
            <a:ext cx="1571764" cy="161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152400" y="1490246"/>
            <a:ext cx="1885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prstClr val="black"/>
                </a:solidFill>
                <a:latin typeface="Century Gothic" panose="020B0502020202020204" pitchFamily="34" charset="0"/>
              </a:rPr>
              <a:t>2003–2012</a:t>
            </a:r>
            <a:endParaRPr lang="en-US" sz="1600" b="1" dirty="0">
              <a:solidFill>
                <a:prstClr val="black"/>
              </a:solidFill>
              <a:latin typeface="Century Gothic" panose="020B0502020202020204" pitchFamily="34" charset="0"/>
            </a:endParaRPr>
          </a:p>
        </p:txBody>
      </p:sp>
      <p:sp>
        <p:nvSpPr>
          <p:cNvPr id="12" name="Text Box 10"/>
          <p:cNvSpPr txBox="1">
            <a:spLocks noChangeArrowheads="1"/>
          </p:cNvSpPr>
          <p:nvPr/>
        </p:nvSpPr>
        <p:spPr bwMode="auto">
          <a:xfrm>
            <a:off x="3048000" y="1468760"/>
            <a:ext cx="11006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prstClr val="black"/>
                </a:solidFill>
                <a:latin typeface="Century Gothic" panose="020B0502020202020204" pitchFamily="34" charset="0"/>
              </a:rPr>
              <a:t>2013</a:t>
            </a:r>
          </a:p>
        </p:txBody>
      </p:sp>
      <p:sp>
        <p:nvSpPr>
          <p:cNvPr id="13" name="Text Box 11"/>
          <p:cNvSpPr txBox="1">
            <a:spLocks noChangeArrowheads="1"/>
          </p:cNvSpPr>
          <p:nvPr/>
        </p:nvSpPr>
        <p:spPr bwMode="auto">
          <a:xfrm>
            <a:off x="5334000" y="1468760"/>
            <a:ext cx="1251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prstClr val="black"/>
                </a:solidFill>
                <a:latin typeface="Century Gothic" panose="020B0502020202020204" pitchFamily="34" charset="0"/>
              </a:rPr>
              <a:t>2014</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4950" t="3842" r="15047" b="2462"/>
          <a:stretch/>
        </p:blipFill>
        <p:spPr>
          <a:xfrm>
            <a:off x="7529060" y="1981199"/>
            <a:ext cx="1589192" cy="1643641"/>
          </a:xfrm>
          <a:prstGeom prst="rect">
            <a:avLst/>
          </a:prstGeom>
        </p:spPr>
      </p:pic>
      <p:sp>
        <p:nvSpPr>
          <p:cNvPr id="18" name="Text Box 11"/>
          <p:cNvSpPr txBox="1">
            <a:spLocks noChangeArrowheads="1"/>
          </p:cNvSpPr>
          <p:nvPr/>
        </p:nvSpPr>
        <p:spPr bwMode="auto">
          <a:xfrm>
            <a:off x="7696200" y="1468760"/>
            <a:ext cx="10668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prstClr val="black"/>
                </a:solidFill>
                <a:latin typeface="Century Gothic" panose="020B0502020202020204" pitchFamily="34" charset="0"/>
              </a:rPr>
              <a:t>2015</a:t>
            </a:r>
            <a:endParaRPr lang="en-US" sz="1600" b="1" dirty="0">
              <a:solidFill>
                <a:prstClr val="black"/>
              </a:solidFill>
              <a:latin typeface="Century Gothic" panose="020B0502020202020204" pitchFamily="34" charset="0"/>
            </a:endParaRPr>
          </a:p>
        </p:txBody>
      </p:sp>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27163" t="4467" r="27066" b="3600"/>
          <a:stretch/>
        </p:blipFill>
        <p:spPr>
          <a:xfrm>
            <a:off x="5300804" y="1981200"/>
            <a:ext cx="1591943" cy="1640386"/>
          </a:xfrm>
          <a:prstGeom prst="rect">
            <a:avLst/>
          </a:prstGeom>
        </p:spPr>
      </p:pic>
    </p:spTree>
    <p:extLst>
      <p:ext uri="{BB962C8B-B14F-4D97-AF65-F5344CB8AC3E}">
        <p14:creationId xmlns:p14="http://schemas.microsoft.com/office/powerpoint/2010/main" val="382977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28" name="TextBox 6"/>
          <p:cNvSpPr txBox="1">
            <a:spLocks noChangeArrowheads="1"/>
          </p:cNvSpPr>
          <p:nvPr/>
        </p:nvSpPr>
        <p:spPr bwMode="auto">
          <a:xfrm>
            <a:off x="107950" y="5940623"/>
            <a:ext cx="8856663" cy="307777"/>
          </a:xfrm>
          <a:prstGeom prst="rect">
            <a:avLst/>
          </a:prstGeom>
          <a:noFill/>
          <a:ln w="9525">
            <a:noFill/>
            <a:miter lim="800000"/>
            <a:headEnd/>
            <a:tailEnd/>
          </a:ln>
        </p:spPr>
        <p:txBody>
          <a:bodyPr>
            <a:spAutoFit/>
          </a:bodyPr>
          <a:lstStyle/>
          <a:p>
            <a:pPr marL="285750" indent="-285750">
              <a:spcBef>
                <a:spcPct val="50000"/>
              </a:spcBef>
              <a:buFont typeface="Arial" charset="0"/>
              <a:buChar char="•"/>
              <a:defRPr/>
            </a:pPr>
            <a:r>
              <a:rPr lang="en-US" sz="1400" dirty="0" smtClean="0">
                <a:solidFill>
                  <a:prstClr val="black"/>
                </a:solidFill>
              </a:rPr>
              <a:t>Children </a:t>
            </a:r>
            <a:r>
              <a:rPr lang="en-US" sz="1400" dirty="0">
                <a:solidFill>
                  <a:prstClr val="black"/>
                </a:solidFill>
              </a:rPr>
              <a:t>are fully immunized when they have received </a:t>
            </a:r>
            <a:r>
              <a:rPr lang="en-US" sz="1400" dirty="0" smtClean="0">
                <a:solidFill>
                  <a:prstClr val="black"/>
                </a:solidFill>
              </a:rPr>
              <a:t>one dose of BCG, </a:t>
            </a:r>
            <a:r>
              <a:rPr lang="en-US" sz="1400" dirty="0">
                <a:solidFill>
                  <a:prstClr val="black"/>
                </a:solidFill>
              </a:rPr>
              <a:t>3 doses of </a:t>
            </a:r>
            <a:r>
              <a:rPr lang="en-US" sz="1400" dirty="0" smtClean="0">
                <a:solidFill>
                  <a:prstClr val="black"/>
                </a:solidFill>
              </a:rPr>
              <a:t>DPT </a:t>
            </a:r>
            <a:r>
              <a:rPr lang="en-US" sz="1400" dirty="0">
                <a:solidFill>
                  <a:prstClr val="black"/>
                </a:solidFill>
              </a:rPr>
              <a:t>&amp; Polio &amp; a dose of Measles</a:t>
            </a:r>
          </a:p>
        </p:txBody>
      </p:sp>
      <p:graphicFrame>
        <p:nvGraphicFramePr>
          <p:cNvPr id="2" name="Object 1"/>
          <p:cNvGraphicFramePr>
            <a:graphicFrameLocks noChangeAspect="1"/>
          </p:cNvGraphicFramePr>
          <p:nvPr>
            <p:extLst/>
          </p:nvPr>
        </p:nvGraphicFramePr>
        <p:xfrm>
          <a:off x="416470" y="1104172"/>
          <a:ext cx="8239621" cy="48104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1830780" y="1205880"/>
            <a:ext cx="5760640"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p:nvPr>
        </p:nvSpPr>
        <p:spPr>
          <a:xfrm>
            <a:off x="0" y="0"/>
            <a:ext cx="9144000" cy="1066800"/>
          </a:xfrm>
          <a:solidFill>
            <a:srgbClr val="7030A0"/>
          </a:solidFill>
        </p:spPr>
        <p:txBody>
          <a:bodyPr/>
          <a:lstStyle/>
          <a:p>
            <a:r>
              <a:rPr lang="en-IN" sz="4000" b="1" dirty="0" smtClean="0">
                <a:solidFill>
                  <a:schemeClr val="bg1"/>
                </a:solidFill>
              </a:rPr>
              <a:t>Full Immunization coverage</a:t>
            </a:r>
            <a:endParaRPr lang="en-IN" sz="4000" b="1" dirty="0">
              <a:solidFill>
                <a:schemeClr val="bg1"/>
              </a:solidFill>
            </a:endParaRPr>
          </a:p>
        </p:txBody>
      </p:sp>
      <p:sp>
        <p:nvSpPr>
          <p:cNvPr id="7" name="TextBox 6"/>
          <p:cNvSpPr txBox="1">
            <a:spLocks noChangeArrowheads="1"/>
          </p:cNvSpPr>
          <p:nvPr/>
        </p:nvSpPr>
        <p:spPr bwMode="auto">
          <a:xfrm>
            <a:off x="0" y="6321623"/>
            <a:ext cx="9067800" cy="523220"/>
          </a:xfrm>
          <a:prstGeom prst="rect">
            <a:avLst/>
          </a:prstGeom>
          <a:noFill/>
          <a:ln w="9525">
            <a:noFill/>
            <a:miter lim="800000"/>
            <a:headEnd/>
            <a:tailEnd/>
          </a:ln>
        </p:spPr>
        <p:txBody>
          <a:bodyPr wrap="square">
            <a:spAutoFit/>
          </a:bodyPr>
          <a:lstStyle/>
          <a:p>
            <a:pPr>
              <a:spcBef>
                <a:spcPct val="50000"/>
              </a:spcBef>
              <a:defRPr/>
            </a:pPr>
            <a:r>
              <a:rPr lang="en-US" sz="1400" dirty="0">
                <a:solidFill>
                  <a:prstClr val="black"/>
                </a:solidFill>
              </a:rPr>
              <a:t>NFHS: National </a:t>
            </a:r>
            <a:r>
              <a:rPr lang="en-US" sz="1400" dirty="0" smtClean="0">
                <a:solidFill>
                  <a:prstClr val="black"/>
                </a:solidFill>
              </a:rPr>
              <a:t>family household </a:t>
            </a:r>
            <a:r>
              <a:rPr lang="en-US" sz="1400" dirty="0">
                <a:solidFill>
                  <a:prstClr val="black"/>
                </a:solidFill>
              </a:rPr>
              <a:t>s</a:t>
            </a:r>
            <a:r>
              <a:rPr lang="en-US" sz="1400" dirty="0" smtClean="0">
                <a:solidFill>
                  <a:prstClr val="black"/>
                </a:solidFill>
              </a:rPr>
              <a:t>urvey; DLHS: District level household survey; CES: Coverage evaluation </a:t>
            </a:r>
            <a:r>
              <a:rPr lang="en-US" sz="1400" dirty="0">
                <a:solidFill>
                  <a:prstClr val="black"/>
                </a:solidFill>
              </a:rPr>
              <a:t>s</a:t>
            </a:r>
            <a:r>
              <a:rPr lang="en-US" sz="1400" dirty="0" smtClean="0">
                <a:solidFill>
                  <a:prstClr val="black"/>
                </a:solidFill>
              </a:rPr>
              <a:t>urvey;                RSOC: Rapid survey of children</a:t>
            </a:r>
            <a:endParaRPr lang="en-US" sz="1400" dirty="0">
              <a:solidFill>
                <a:prstClr val="black"/>
              </a:solidFill>
            </a:endParaRPr>
          </a:p>
        </p:txBody>
      </p:sp>
    </p:spTree>
    <p:extLst>
      <p:ext uri="{BB962C8B-B14F-4D97-AF65-F5344CB8AC3E}">
        <p14:creationId xmlns:p14="http://schemas.microsoft.com/office/powerpoint/2010/main" val="193644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477962"/>
          </a:xfrm>
          <a:solidFill>
            <a:srgbClr val="3399FF"/>
          </a:solidFill>
        </p:spPr>
        <p:txBody>
          <a:bodyPr>
            <a:normAutofit fontScale="90000"/>
          </a:bodyPr>
          <a:lstStyle/>
          <a:p>
            <a:r>
              <a:rPr lang="en-IN" dirty="0" smtClean="0">
                <a:solidFill>
                  <a:schemeClr val="bg1"/>
                </a:solidFill>
                <a:latin typeface="Lucida Sans" panose="020B0602030504020204" pitchFamily="34" charset="0"/>
              </a:rPr>
              <a:t>Mission Indradhanush: </a:t>
            </a:r>
            <a:br>
              <a:rPr lang="en-IN" dirty="0" smtClean="0">
                <a:solidFill>
                  <a:schemeClr val="bg1"/>
                </a:solidFill>
                <a:latin typeface="Lucida Sans" panose="020B0602030504020204" pitchFamily="34" charset="0"/>
              </a:rPr>
            </a:br>
            <a:r>
              <a:rPr lang="en-IN" dirty="0" smtClean="0">
                <a:solidFill>
                  <a:schemeClr val="bg1"/>
                </a:solidFill>
                <a:latin typeface="Lucida Sans" panose="020B0602030504020204" pitchFamily="34" charset="0"/>
              </a:rPr>
              <a:t>A new beginning for RI in 2015!!</a:t>
            </a:r>
            <a:endParaRPr lang="en-IN" dirty="0">
              <a:solidFill>
                <a:schemeClr val="bg1"/>
              </a:solidFill>
              <a:latin typeface="Lucida Sans" panose="020B0602030504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52896"/>
            <a:ext cx="9234870" cy="5272448"/>
          </a:xfrm>
          <a:prstGeom prst="rect">
            <a:avLst/>
          </a:prstGeom>
        </p:spPr>
      </p:pic>
    </p:spTree>
    <p:extLst>
      <p:ext uri="{BB962C8B-B14F-4D97-AF65-F5344CB8AC3E}">
        <p14:creationId xmlns:p14="http://schemas.microsoft.com/office/powerpoint/2010/main" val="12419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a"/>
          <p:cNvPicPr>
            <a:picLocks noChangeAspect="1" noChangeArrowheads="1"/>
          </p:cNvPicPr>
          <p:nvPr/>
        </p:nvPicPr>
        <p:blipFill>
          <a:blip r:embed="rId2" cstate="screen">
            <a:extLst>
              <a:ext uri="{28A0092B-C50C-407E-A947-70E740481C1C}">
                <a14:useLocalDpi xmlns:a14="http://schemas.microsoft.com/office/drawing/2010/main"/>
              </a:ext>
            </a:extLst>
          </a:blip>
          <a:srcRect l="16608" t="3304" r="18269" b="3336"/>
          <a:stretch>
            <a:fillRect/>
          </a:stretch>
        </p:blipFill>
        <p:spPr bwMode="auto">
          <a:xfrm>
            <a:off x="0" y="1097280"/>
            <a:ext cx="4265612"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a"/>
          <p:cNvPicPr>
            <a:picLocks noChangeAspect="1" noChangeArrowheads="1"/>
          </p:cNvPicPr>
          <p:nvPr/>
        </p:nvPicPr>
        <p:blipFill>
          <a:blip r:embed="rId3" cstate="screen">
            <a:extLst>
              <a:ext uri="{28A0092B-C50C-407E-A947-70E740481C1C}">
                <a14:useLocalDpi xmlns:a14="http://schemas.microsoft.com/office/drawing/2010/main"/>
              </a:ext>
            </a:extLst>
          </a:blip>
          <a:srcRect l="36472" t="39987" r="56917" b="55106"/>
          <a:stretch>
            <a:fillRect/>
          </a:stretch>
        </p:blipFill>
        <p:spPr bwMode="auto">
          <a:xfrm>
            <a:off x="609600" y="5561012"/>
            <a:ext cx="385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9"/>
          <p:cNvSpPr txBox="1">
            <a:spLocks noChangeArrowheads="1"/>
          </p:cNvSpPr>
          <p:nvPr/>
        </p:nvSpPr>
        <p:spPr bwMode="auto">
          <a:xfrm>
            <a:off x="285804" y="5949280"/>
            <a:ext cx="3362395" cy="615553"/>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prstClr val="black"/>
                </a:solidFill>
                <a:latin typeface="Calibri"/>
              </a:rPr>
              <a:t>201 High focus districts in Phase 1</a:t>
            </a:r>
          </a:p>
          <a:p>
            <a:pPr eaLnBrk="1" hangingPunct="1">
              <a:defRPr/>
            </a:pPr>
            <a:r>
              <a:rPr lang="en-US" sz="1600" dirty="0" smtClean="0">
                <a:solidFill>
                  <a:prstClr val="black"/>
                </a:solidFill>
                <a:latin typeface="Calibri"/>
              </a:rPr>
              <a:t>And 297 districts in Phase 2</a:t>
            </a:r>
            <a:endParaRPr lang="en-US" sz="1600" dirty="0">
              <a:solidFill>
                <a:prstClr val="black"/>
              </a:solidFill>
              <a:latin typeface="Calibri"/>
            </a:endParaRPr>
          </a:p>
        </p:txBody>
      </p:sp>
      <p:sp>
        <p:nvSpPr>
          <p:cNvPr id="12294" name="Content Placeholder 2"/>
          <p:cNvSpPr txBox="1">
            <a:spLocks/>
          </p:cNvSpPr>
          <p:nvPr/>
        </p:nvSpPr>
        <p:spPr bwMode="auto">
          <a:xfrm>
            <a:off x="3635896" y="838200"/>
            <a:ext cx="4953000" cy="58674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lIns="91397" tIns="45698" rIns="91397" bIns="45698"/>
          <a:lstStyle>
            <a:lvl1pPr marL="360363" indent="-2682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2000" dirty="0" smtClean="0">
                <a:solidFill>
                  <a:prstClr val="black"/>
                </a:solidFill>
                <a:latin typeface="Calibri"/>
              </a:rPr>
              <a:t>Launched by MoHFW on </a:t>
            </a:r>
            <a:r>
              <a:rPr lang="en-US" sz="2000" dirty="0">
                <a:solidFill>
                  <a:prstClr val="black"/>
                </a:solidFill>
                <a:latin typeface="Calibri"/>
              </a:rPr>
              <a:t>25 Dec </a:t>
            </a:r>
            <a:r>
              <a:rPr lang="en-US" sz="2000" dirty="0" smtClean="0">
                <a:solidFill>
                  <a:prstClr val="black"/>
                </a:solidFill>
                <a:latin typeface="Calibri"/>
              </a:rPr>
              <a:t>2014 as a special drive to strengthen routine immunization in the country</a:t>
            </a: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Char char="•"/>
            </a:pPr>
            <a:r>
              <a:rPr lang="en-US" sz="2000" dirty="0" smtClean="0">
                <a:solidFill>
                  <a:prstClr val="black"/>
                </a:solidFill>
                <a:latin typeface="Calibri"/>
              </a:rPr>
              <a:t>Focuses on interventions to ensure high coverage of children and pregnant women</a:t>
            </a:r>
          </a:p>
          <a:p>
            <a:pPr eaLnBrk="1" hangingPunct="1">
              <a:spcBef>
                <a:spcPct val="20000"/>
              </a:spcBef>
              <a:buFont typeface="Arial" charset="0"/>
              <a:buChar char="•"/>
            </a:pPr>
            <a:endParaRPr lang="en-US" sz="2000" dirty="0" smtClean="0">
              <a:solidFill>
                <a:prstClr val="black"/>
              </a:solidFill>
              <a:latin typeface="Calibri"/>
            </a:endParaRPr>
          </a:p>
          <a:p>
            <a:pPr eaLnBrk="1" hangingPunct="1">
              <a:spcBef>
                <a:spcPct val="20000"/>
              </a:spcBef>
              <a:buFont typeface="Arial" charset="0"/>
              <a:buChar char="•"/>
            </a:pPr>
            <a:r>
              <a:rPr lang="en-US" sz="2000" dirty="0" smtClean="0">
                <a:solidFill>
                  <a:prstClr val="black"/>
                </a:solidFill>
                <a:latin typeface="Calibri"/>
              </a:rPr>
              <a:t>Special </a:t>
            </a:r>
            <a:r>
              <a:rPr lang="en-US" sz="2000" dirty="0">
                <a:solidFill>
                  <a:prstClr val="black"/>
                </a:solidFill>
                <a:latin typeface="Calibri"/>
              </a:rPr>
              <a:t>attention to 201 </a:t>
            </a:r>
            <a:r>
              <a:rPr lang="en-US" sz="2000" dirty="0" smtClean="0">
                <a:solidFill>
                  <a:prstClr val="black"/>
                </a:solidFill>
                <a:latin typeface="Calibri"/>
              </a:rPr>
              <a:t>high </a:t>
            </a:r>
            <a:r>
              <a:rPr lang="en-US" sz="2000" dirty="0">
                <a:solidFill>
                  <a:prstClr val="black"/>
                </a:solidFill>
                <a:latin typeface="Calibri"/>
              </a:rPr>
              <a:t>focus </a:t>
            </a:r>
            <a:r>
              <a:rPr lang="en-US" sz="2000" dirty="0" smtClean="0">
                <a:solidFill>
                  <a:prstClr val="black"/>
                </a:solidFill>
                <a:latin typeface="Calibri"/>
              </a:rPr>
              <a:t>districts in Phase 1 including 6 in Karnataka with nearly </a:t>
            </a:r>
            <a:r>
              <a:rPr lang="en-US" sz="2000" dirty="0">
                <a:solidFill>
                  <a:prstClr val="black"/>
                </a:solidFill>
                <a:latin typeface="Calibri"/>
              </a:rPr>
              <a:t>50% of all unvaccinated or partially vaccinated </a:t>
            </a:r>
            <a:r>
              <a:rPr lang="en-US" sz="2000" dirty="0" smtClean="0">
                <a:solidFill>
                  <a:prstClr val="black"/>
                </a:solidFill>
                <a:latin typeface="Calibri"/>
              </a:rPr>
              <a:t>children</a:t>
            </a:r>
          </a:p>
          <a:p>
            <a:pPr marL="92075" indent="0" eaLnBrk="1" hangingPunct="1">
              <a:spcBef>
                <a:spcPct val="20000"/>
              </a:spcBef>
            </a:pPr>
            <a:endParaRPr lang="en-US" sz="2000" dirty="0" smtClean="0">
              <a:solidFill>
                <a:prstClr val="black"/>
              </a:solidFill>
              <a:latin typeface="Calibri"/>
            </a:endParaRPr>
          </a:p>
          <a:p>
            <a:pPr eaLnBrk="1" hangingPunct="1">
              <a:spcBef>
                <a:spcPct val="20000"/>
              </a:spcBef>
              <a:buFont typeface="Arial" charset="0"/>
              <a:buChar char="•"/>
            </a:pPr>
            <a:r>
              <a:rPr lang="en-US" sz="2000" dirty="0" smtClean="0">
                <a:solidFill>
                  <a:prstClr val="black"/>
                </a:solidFill>
                <a:latin typeface="Calibri"/>
              </a:rPr>
              <a:t>297 Medium Focus districts selected in Phase 2 including 12 in Karnataka</a:t>
            </a:r>
          </a:p>
          <a:p>
            <a:pPr eaLnBrk="1" hangingPunct="1">
              <a:spcBef>
                <a:spcPct val="20000"/>
              </a:spcBef>
              <a:buFont typeface="Arial" charset="0"/>
              <a:buChar char="•"/>
            </a:pPr>
            <a:r>
              <a:rPr lang="en-US" sz="2000" dirty="0" smtClean="0">
                <a:solidFill>
                  <a:prstClr val="black"/>
                </a:solidFill>
                <a:latin typeface="Calibri"/>
              </a:rPr>
              <a:t>Karnataka State has chosen 6 more districts – Total 18 Districts in Karnataka</a:t>
            </a:r>
            <a:endParaRPr lang="en-US" sz="2000" dirty="0">
              <a:solidFill>
                <a:prstClr val="black"/>
              </a:solidFill>
              <a:latin typeface="Calibri"/>
            </a:endParaRP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Char char="•"/>
            </a:pPr>
            <a:endParaRPr lang="en-US" sz="2000" dirty="0">
              <a:solidFill>
                <a:prstClr val="black"/>
              </a:solidFill>
              <a:latin typeface="Calibri"/>
            </a:endParaRPr>
          </a:p>
          <a:p>
            <a:pPr eaLnBrk="1" hangingPunct="1">
              <a:spcBef>
                <a:spcPct val="20000"/>
              </a:spcBef>
              <a:buFont typeface="Arial" charset="0"/>
              <a:buNone/>
            </a:pPr>
            <a:r>
              <a:rPr lang="en-US" sz="2000" dirty="0">
                <a:solidFill>
                  <a:prstClr val="black"/>
                </a:solidFill>
                <a:latin typeface="Calibri"/>
              </a:rPr>
              <a:t> </a:t>
            </a:r>
          </a:p>
          <a:p>
            <a:pPr eaLnBrk="1" hangingPunct="1">
              <a:spcBef>
                <a:spcPct val="20000"/>
              </a:spcBef>
              <a:buFont typeface="Arial" charset="0"/>
              <a:buChar char="•"/>
            </a:pPr>
            <a:endParaRPr lang="en-US" sz="2000" dirty="0">
              <a:solidFill>
                <a:prstClr val="black"/>
              </a:solidFill>
              <a:latin typeface="Calibri"/>
            </a:endParaRPr>
          </a:p>
        </p:txBody>
      </p:sp>
      <p:sp>
        <p:nvSpPr>
          <p:cNvPr id="2" name="Title 1"/>
          <p:cNvSpPr>
            <a:spLocks noGrp="1"/>
          </p:cNvSpPr>
          <p:nvPr>
            <p:ph type="title"/>
          </p:nvPr>
        </p:nvSpPr>
        <p:spPr>
          <a:xfrm>
            <a:off x="0" y="152400"/>
            <a:ext cx="9144000" cy="685800"/>
          </a:xfrm>
        </p:spPr>
        <p:txBody>
          <a:bodyPr vert="horz" lIns="91440" tIns="45720" rIns="91440" bIns="45720" rtlCol="0" anchor="ctr">
            <a:noAutofit/>
          </a:bodyPr>
          <a:lstStyle/>
          <a:p>
            <a:r>
              <a:rPr lang="en-GB" altLang="en-US" sz="3200" dirty="0"/>
              <a:t>Mission Indradhanush (Rainbow): Reaching all children</a:t>
            </a:r>
            <a:endParaRPr lang="en-US" sz="3200" dirty="0"/>
          </a:p>
        </p:txBody>
      </p:sp>
    </p:spTree>
    <p:extLst>
      <p:ext uri="{BB962C8B-B14F-4D97-AF65-F5344CB8AC3E}">
        <p14:creationId xmlns:p14="http://schemas.microsoft.com/office/powerpoint/2010/main" val="2346609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27585" y="167904"/>
            <a:ext cx="9144000" cy="966788"/>
          </a:xfrm>
          <a:prstGeom prst="rect">
            <a:avLst/>
          </a:prstGeom>
          <a:solidFill>
            <a:srgbClr val="3399FF"/>
          </a:solid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prstClr val="white"/>
                </a:solidFill>
                <a:latin typeface="Lucida Sans" panose="020B0602030504020204" pitchFamily="34" charset="0"/>
                <a:cs typeface="Arial" panose="020B0604020202020204" pitchFamily="34" charset="0"/>
              </a:rPr>
              <a:t>Timelines for Mission Indradhanush: 2015 &amp; 16 </a:t>
            </a:r>
          </a:p>
        </p:txBody>
      </p:sp>
      <p:grpSp>
        <p:nvGrpSpPr>
          <p:cNvPr id="5" name="Group 4"/>
          <p:cNvGrpSpPr/>
          <p:nvPr/>
        </p:nvGrpSpPr>
        <p:grpSpPr>
          <a:xfrm>
            <a:off x="338734" y="1158505"/>
            <a:ext cx="8527062" cy="5688013"/>
            <a:chOff x="311149" y="990600"/>
            <a:chExt cx="8527062" cy="5688013"/>
          </a:xfrm>
        </p:grpSpPr>
        <p:sp>
          <p:nvSpPr>
            <p:cNvPr id="6" name="Rectangle 95"/>
            <p:cNvSpPr>
              <a:spLocks noChangeArrowheads="1"/>
            </p:cNvSpPr>
            <p:nvPr/>
          </p:nvSpPr>
          <p:spPr bwMode="auto">
            <a:xfrm>
              <a:off x="604838" y="3411538"/>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b="1">
                  <a:solidFill>
                    <a:srgbClr val="FFFFFF"/>
                  </a:solidFill>
                  <a:cs typeface="Arial" charset="0"/>
                </a:rPr>
                <a:t>0</a:t>
              </a:r>
              <a:endParaRPr lang="en-GB">
                <a:solidFill>
                  <a:prstClr val="black"/>
                </a:solidFill>
                <a:cs typeface="Arial" charset="0"/>
              </a:endParaRPr>
            </a:p>
          </p:txBody>
        </p:sp>
        <p:sp>
          <p:nvSpPr>
            <p:cNvPr id="7" name="Rectangle 44"/>
            <p:cNvSpPr>
              <a:spLocks noChangeArrowheads="1"/>
            </p:cNvSpPr>
            <p:nvPr/>
          </p:nvSpPr>
          <p:spPr bwMode="auto">
            <a:xfrm>
              <a:off x="523875" y="4175125"/>
              <a:ext cx="2260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Jan</a:t>
              </a:r>
              <a:endParaRPr lang="en-GB">
                <a:solidFill>
                  <a:prstClr val="black"/>
                </a:solidFill>
                <a:cs typeface="Arial" charset="0"/>
              </a:endParaRPr>
            </a:p>
          </p:txBody>
        </p:sp>
        <p:sp>
          <p:nvSpPr>
            <p:cNvPr id="8" name="Rectangle 45"/>
            <p:cNvSpPr>
              <a:spLocks noChangeArrowheads="1"/>
            </p:cNvSpPr>
            <p:nvPr/>
          </p:nvSpPr>
          <p:spPr bwMode="auto">
            <a:xfrm>
              <a:off x="1190625" y="4175125"/>
              <a:ext cx="2476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Feb</a:t>
              </a:r>
              <a:endParaRPr lang="en-GB">
                <a:solidFill>
                  <a:prstClr val="black"/>
                </a:solidFill>
                <a:cs typeface="Arial" charset="0"/>
              </a:endParaRPr>
            </a:p>
          </p:txBody>
        </p:sp>
        <p:sp>
          <p:nvSpPr>
            <p:cNvPr id="9" name="Rectangle 46"/>
            <p:cNvSpPr>
              <a:spLocks noChangeArrowheads="1"/>
            </p:cNvSpPr>
            <p:nvPr/>
          </p:nvSpPr>
          <p:spPr bwMode="auto">
            <a:xfrm>
              <a:off x="1887538" y="4175125"/>
              <a:ext cx="2936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Mar</a:t>
              </a:r>
              <a:endParaRPr lang="en-GB">
                <a:solidFill>
                  <a:prstClr val="black"/>
                </a:solidFill>
                <a:cs typeface="Arial" charset="0"/>
              </a:endParaRPr>
            </a:p>
          </p:txBody>
        </p:sp>
        <p:sp>
          <p:nvSpPr>
            <p:cNvPr id="10" name="Rectangle 47"/>
            <p:cNvSpPr>
              <a:spLocks noChangeArrowheads="1"/>
            </p:cNvSpPr>
            <p:nvPr/>
          </p:nvSpPr>
          <p:spPr bwMode="auto">
            <a:xfrm>
              <a:off x="2568575" y="4175125"/>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Apr</a:t>
              </a:r>
              <a:endParaRPr lang="en-GB">
                <a:solidFill>
                  <a:prstClr val="black"/>
                </a:solidFill>
                <a:cs typeface="Arial" charset="0"/>
              </a:endParaRPr>
            </a:p>
          </p:txBody>
        </p:sp>
        <p:sp>
          <p:nvSpPr>
            <p:cNvPr id="11" name="Rectangle 48"/>
            <p:cNvSpPr>
              <a:spLocks noChangeArrowheads="1"/>
            </p:cNvSpPr>
            <p:nvPr/>
          </p:nvSpPr>
          <p:spPr bwMode="auto">
            <a:xfrm>
              <a:off x="3236913" y="4175125"/>
              <a:ext cx="3031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May</a:t>
              </a:r>
              <a:endParaRPr lang="en-GB">
                <a:solidFill>
                  <a:prstClr val="black"/>
                </a:solidFill>
                <a:cs typeface="Arial" charset="0"/>
              </a:endParaRPr>
            </a:p>
          </p:txBody>
        </p:sp>
        <p:sp>
          <p:nvSpPr>
            <p:cNvPr id="12" name="Rectangle 49"/>
            <p:cNvSpPr>
              <a:spLocks noChangeArrowheads="1"/>
            </p:cNvSpPr>
            <p:nvPr/>
          </p:nvSpPr>
          <p:spPr bwMode="auto">
            <a:xfrm>
              <a:off x="3932238" y="4175125"/>
              <a:ext cx="234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Jun</a:t>
              </a:r>
              <a:endParaRPr lang="en-GB">
                <a:solidFill>
                  <a:prstClr val="black"/>
                </a:solidFill>
                <a:cs typeface="Arial" charset="0"/>
              </a:endParaRPr>
            </a:p>
          </p:txBody>
        </p:sp>
        <p:sp>
          <p:nvSpPr>
            <p:cNvPr id="13" name="Rectangle 50"/>
            <p:cNvSpPr>
              <a:spLocks noChangeArrowheads="1"/>
            </p:cNvSpPr>
            <p:nvPr/>
          </p:nvSpPr>
          <p:spPr bwMode="auto">
            <a:xfrm>
              <a:off x="4656138" y="41751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Jul</a:t>
              </a:r>
              <a:endParaRPr lang="en-GB">
                <a:solidFill>
                  <a:prstClr val="black"/>
                </a:solidFill>
                <a:cs typeface="Arial" charset="0"/>
              </a:endParaRPr>
            </a:p>
          </p:txBody>
        </p:sp>
        <p:sp>
          <p:nvSpPr>
            <p:cNvPr id="14" name="Rectangle 51"/>
            <p:cNvSpPr>
              <a:spLocks noChangeArrowheads="1"/>
            </p:cNvSpPr>
            <p:nvPr/>
          </p:nvSpPr>
          <p:spPr bwMode="auto">
            <a:xfrm>
              <a:off x="5295900" y="4175125"/>
              <a:ext cx="2693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Aug</a:t>
              </a:r>
              <a:endParaRPr lang="en-GB">
                <a:solidFill>
                  <a:prstClr val="black"/>
                </a:solidFill>
                <a:cs typeface="Arial" charset="0"/>
              </a:endParaRPr>
            </a:p>
          </p:txBody>
        </p:sp>
        <p:sp>
          <p:nvSpPr>
            <p:cNvPr id="15" name="Rectangle 52"/>
            <p:cNvSpPr>
              <a:spLocks noChangeArrowheads="1"/>
            </p:cNvSpPr>
            <p:nvPr/>
          </p:nvSpPr>
          <p:spPr bwMode="auto">
            <a:xfrm>
              <a:off x="5991225" y="4175125"/>
              <a:ext cx="2516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Sep</a:t>
              </a:r>
              <a:endParaRPr lang="en-GB">
                <a:solidFill>
                  <a:prstClr val="black"/>
                </a:solidFill>
                <a:cs typeface="Arial" charset="0"/>
              </a:endParaRPr>
            </a:p>
          </p:txBody>
        </p:sp>
        <p:sp>
          <p:nvSpPr>
            <p:cNvPr id="16" name="Rectangle 53"/>
            <p:cNvSpPr>
              <a:spLocks noChangeArrowheads="1"/>
            </p:cNvSpPr>
            <p:nvPr/>
          </p:nvSpPr>
          <p:spPr bwMode="auto">
            <a:xfrm>
              <a:off x="6688138" y="4175125"/>
              <a:ext cx="2404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Oct</a:t>
              </a:r>
              <a:endParaRPr lang="en-GB">
                <a:solidFill>
                  <a:prstClr val="black"/>
                </a:solidFill>
                <a:cs typeface="Arial" charset="0"/>
              </a:endParaRPr>
            </a:p>
          </p:txBody>
        </p:sp>
        <p:sp>
          <p:nvSpPr>
            <p:cNvPr id="17" name="Rectangle 54"/>
            <p:cNvSpPr>
              <a:spLocks noChangeArrowheads="1"/>
            </p:cNvSpPr>
            <p:nvPr/>
          </p:nvSpPr>
          <p:spPr bwMode="auto">
            <a:xfrm>
              <a:off x="7369175" y="4175125"/>
              <a:ext cx="278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a:solidFill>
                    <a:srgbClr val="000000"/>
                  </a:solidFill>
                  <a:cs typeface="Arial" charset="0"/>
                </a:rPr>
                <a:t>Nov</a:t>
              </a:r>
              <a:endParaRPr lang="en-GB">
                <a:solidFill>
                  <a:prstClr val="black"/>
                </a:solidFill>
                <a:cs typeface="Arial" charset="0"/>
              </a:endParaRPr>
            </a:p>
          </p:txBody>
        </p:sp>
        <p:sp>
          <p:nvSpPr>
            <p:cNvPr id="18" name="Rectangle 55"/>
            <p:cNvSpPr>
              <a:spLocks noChangeArrowheads="1"/>
            </p:cNvSpPr>
            <p:nvPr/>
          </p:nvSpPr>
          <p:spPr bwMode="auto">
            <a:xfrm>
              <a:off x="8051800" y="4175125"/>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b="1" dirty="0">
                  <a:solidFill>
                    <a:srgbClr val="000000"/>
                  </a:solidFill>
                  <a:cs typeface="Arial" charset="0"/>
                </a:rPr>
                <a:t>Dec</a:t>
              </a:r>
              <a:endParaRPr lang="en-GB" dirty="0">
                <a:solidFill>
                  <a:prstClr val="black"/>
                </a:solidFill>
                <a:cs typeface="Arial" charset="0"/>
              </a:endParaRPr>
            </a:p>
          </p:txBody>
        </p:sp>
        <p:sp>
          <p:nvSpPr>
            <p:cNvPr id="19" name="Line 11"/>
            <p:cNvSpPr>
              <a:spLocks noChangeShapeType="1"/>
            </p:cNvSpPr>
            <p:nvPr/>
          </p:nvSpPr>
          <p:spPr bwMode="auto">
            <a:xfrm>
              <a:off x="742950" y="3006725"/>
              <a:ext cx="0" cy="10795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 name="Line 11"/>
            <p:cNvSpPr>
              <a:spLocks noChangeShapeType="1"/>
            </p:cNvSpPr>
            <p:nvPr/>
          </p:nvSpPr>
          <p:spPr bwMode="auto">
            <a:xfrm>
              <a:off x="1449388" y="3006725"/>
              <a:ext cx="0" cy="10795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1" name="Line 11"/>
            <p:cNvSpPr>
              <a:spLocks noChangeShapeType="1"/>
            </p:cNvSpPr>
            <p:nvPr/>
          </p:nvSpPr>
          <p:spPr bwMode="auto">
            <a:xfrm>
              <a:off x="2255838" y="5526088"/>
              <a:ext cx="0" cy="6921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 name="Rectangle 93"/>
            <p:cNvSpPr>
              <a:spLocks noChangeArrowheads="1"/>
            </p:cNvSpPr>
            <p:nvPr/>
          </p:nvSpPr>
          <p:spPr bwMode="auto">
            <a:xfrm>
              <a:off x="2774950" y="5678488"/>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prstClr val="black"/>
                  </a:solidFill>
                </a:rPr>
                <a:t>NID (tOPV)</a:t>
              </a:r>
            </a:p>
          </p:txBody>
        </p:sp>
        <p:sp>
          <p:nvSpPr>
            <p:cNvPr id="23" name="Line 11"/>
            <p:cNvSpPr>
              <a:spLocks noChangeShapeType="1"/>
            </p:cNvSpPr>
            <p:nvPr/>
          </p:nvSpPr>
          <p:spPr bwMode="auto">
            <a:xfrm>
              <a:off x="2495863" y="1951038"/>
              <a:ext cx="1587"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 name="Line 11"/>
            <p:cNvSpPr>
              <a:spLocks noChangeShapeType="1"/>
            </p:cNvSpPr>
            <p:nvPr/>
          </p:nvSpPr>
          <p:spPr bwMode="auto">
            <a:xfrm>
              <a:off x="3236913" y="1951038"/>
              <a:ext cx="1588"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5" name="Line 11"/>
            <p:cNvSpPr>
              <a:spLocks noChangeShapeType="1"/>
            </p:cNvSpPr>
            <p:nvPr/>
          </p:nvSpPr>
          <p:spPr bwMode="auto">
            <a:xfrm>
              <a:off x="4054475" y="1909763"/>
              <a:ext cx="1588"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6" name="Line 11"/>
            <p:cNvSpPr>
              <a:spLocks noChangeShapeType="1"/>
            </p:cNvSpPr>
            <p:nvPr/>
          </p:nvSpPr>
          <p:spPr bwMode="auto">
            <a:xfrm>
              <a:off x="4651375" y="1951038"/>
              <a:ext cx="4763"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7" name="Rectangle 93"/>
            <p:cNvSpPr>
              <a:spLocks noChangeArrowheads="1"/>
            </p:cNvSpPr>
            <p:nvPr/>
          </p:nvSpPr>
          <p:spPr bwMode="auto">
            <a:xfrm>
              <a:off x="4316725" y="5527675"/>
              <a:ext cx="17097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a:solidFill>
                    <a:prstClr val="black"/>
                  </a:solidFill>
                </a:rPr>
                <a:t>Mission Indradhanush</a:t>
              </a:r>
            </a:p>
          </p:txBody>
        </p:sp>
        <p:sp>
          <p:nvSpPr>
            <p:cNvPr id="28" name="Rectangle 72"/>
            <p:cNvSpPr>
              <a:spLocks noChangeArrowheads="1"/>
            </p:cNvSpPr>
            <p:nvPr/>
          </p:nvSpPr>
          <p:spPr bwMode="auto">
            <a:xfrm>
              <a:off x="395288" y="2717800"/>
              <a:ext cx="660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200" b="1">
                  <a:solidFill>
                    <a:prstClr val="black"/>
                  </a:solidFill>
                </a:rPr>
                <a:t>18 Jan</a:t>
              </a:r>
            </a:p>
          </p:txBody>
        </p:sp>
        <p:sp>
          <p:nvSpPr>
            <p:cNvPr id="29" name="Rectangle 72"/>
            <p:cNvSpPr>
              <a:spLocks noChangeArrowheads="1"/>
            </p:cNvSpPr>
            <p:nvPr/>
          </p:nvSpPr>
          <p:spPr bwMode="auto">
            <a:xfrm>
              <a:off x="1103313" y="2717800"/>
              <a:ext cx="6953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200" b="1" dirty="0">
                  <a:solidFill>
                    <a:prstClr val="black"/>
                  </a:solidFill>
                </a:rPr>
                <a:t>22 Feb</a:t>
              </a:r>
            </a:p>
          </p:txBody>
        </p:sp>
        <p:sp>
          <p:nvSpPr>
            <p:cNvPr id="30" name="Rectangle 72"/>
            <p:cNvSpPr>
              <a:spLocks noChangeArrowheads="1"/>
            </p:cNvSpPr>
            <p:nvPr/>
          </p:nvSpPr>
          <p:spPr bwMode="auto">
            <a:xfrm>
              <a:off x="2255838" y="990600"/>
              <a:ext cx="2400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400" b="1" dirty="0">
                  <a:solidFill>
                    <a:prstClr val="black"/>
                  </a:solidFill>
                </a:rPr>
                <a:t>Mission Indradhanush Phase I</a:t>
              </a:r>
            </a:p>
          </p:txBody>
        </p:sp>
        <p:sp>
          <p:nvSpPr>
            <p:cNvPr id="31" name="Line 11"/>
            <p:cNvSpPr>
              <a:spLocks noChangeShapeType="1"/>
            </p:cNvSpPr>
            <p:nvPr/>
          </p:nvSpPr>
          <p:spPr bwMode="auto">
            <a:xfrm>
              <a:off x="4173850" y="4583113"/>
              <a:ext cx="4762"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2" name="Left Brace 31"/>
            <p:cNvSpPr/>
            <p:nvPr/>
          </p:nvSpPr>
          <p:spPr bwMode="auto">
            <a:xfrm rot="5400000">
              <a:off x="3415943" y="449263"/>
              <a:ext cx="277813" cy="206533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3" name="Line 11"/>
            <p:cNvSpPr>
              <a:spLocks noChangeShapeType="1"/>
            </p:cNvSpPr>
            <p:nvPr/>
          </p:nvSpPr>
          <p:spPr bwMode="auto">
            <a:xfrm>
              <a:off x="6553200" y="1946275"/>
              <a:ext cx="1587"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4" name="Line 11"/>
            <p:cNvSpPr>
              <a:spLocks noChangeShapeType="1"/>
            </p:cNvSpPr>
            <p:nvPr/>
          </p:nvSpPr>
          <p:spPr bwMode="auto">
            <a:xfrm>
              <a:off x="7294250" y="1946275"/>
              <a:ext cx="1588"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5" name="Line 11"/>
            <p:cNvSpPr>
              <a:spLocks noChangeShapeType="1"/>
            </p:cNvSpPr>
            <p:nvPr/>
          </p:nvSpPr>
          <p:spPr bwMode="auto">
            <a:xfrm>
              <a:off x="7924800" y="1905000"/>
              <a:ext cx="1588"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6" name="Line 11"/>
            <p:cNvSpPr>
              <a:spLocks noChangeShapeType="1"/>
            </p:cNvSpPr>
            <p:nvPr/>
          </p:nvSpPr>
          <p:spPr bwMode="auto">
            <a:xfrm>
              <a:off x="8534400" y="1946275"/>
              <a:ext cx="4763" cy="2095500"/>
            </a:xfrm>
            <a:prstGeom prst="line">
              <a:avLst/>
            </a:prstGeom>
            <a:noFill/>
            <a:ln w="57150">
              <a:solidFill>
                <a:srgbClr val="82008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37" name="Group 36"/>
            <p:cNvGrpSpPr/>
            <p:nvPr/>
          </p:nvGrpSpPr>
          <p:grpSpPr>
            <a:xfrm>
              <a:off x="311149" y="3962400"/>
              <a:ext cx="8527061" cy="123825"/>
              <a:chOff x="311149" y="3962400"/>
              <a:chExt cx="8527061" cy="123825"/>
            </a:xfrm>
          </p:grpSpPr>
          <p:sp>
            <p:nvSpPr>
              <p:cNvPr id="41" name="Line 79"/>
              <p:cNvSpPr>
                <a:spLocks noChangeShapeType="1"/>
              </p:cNvSpPr>
              <p:nvPr/>
            </p:nvSpPr>
            <p:spPr bwMode="auto">
              <a:xfrm>
                <a:off x="790575" y="3962400"/>
                <a:ext cx="57150" cy="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 name="Line 24"/>
              <p:cNvSpPr>
                <a:spLocks noChangeShapeType="1"/>
              </p:cNvSpPr>
              <p:nvPr/>
            </p:nvSpPr>
            <p:spPr bwMode="auto">
              <a:xfrm flipV="1">
                <a:off x="311149" y="4038600"/>
                <a:ext cx="8527061" cy="63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 name="Line 25"/>
              <p:cNvSpPr>
                <a:spLocks noChangeShapeType="1"/>
              </p:cNvSpPr>
              <p:nvPr/>
            </p:nvSpPr>
            <p:spPr bwMode="auto">
              <a:xfrm flipV="1">
                <a:off x="311150"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 name="Line 26"/>
              <p:cNvSpPr>
                <a:spLocks noChangeShapeType="1"/>
              </p:cNvSpPr>
              <p:nvPr/>
            </p:nvSpPr>
            <p:spPr bwMode="auto">
              <a:xfrm flipV="1">
                <a:off x="992188"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 name="Line 27"/>
              <p:cNvSpPr>
                <a:spLocks noChangeShapeType="1"/>
              </p:cNvSpPr>
              <p:nvPr/>
            </p:nvSpPr>
            <p:spPr bwMode="auto">
              <a:xfrm flipV="1">
                <a:off x="1687513"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 name="Line 28"/>
              <p:cNvSpPr>
                <a:spLocks noChangeShapeType="1"/>
              </p:cNvSpPr>
              <p:nvPr/>
            </p:nvSpPr>
            <p:spPr bwMode="auto">
              <a:xfrm flipV="1">
                <a:off x="2370138"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 name="Line 29"/>
              <p:cNvSpPr>
                <a:spLocks noChangeShapeType="1"/>
              </p:cNvSpPr>
              <p:nvPr/>
            </p:nvSpPr>
            <p:spPr bwMode="auto">
              <a:xfrm flipV="1">
                <a:off x="3051175"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 name="Line 30"/>
              <p:cNvSpPr>
                <a:spLocks noChangeShapeType="1"/>
              </p:cNvSpPr>
              <p:nvPr/>
            </p:nvSpPr>
            <p:spPr bwMode="auto">
              <a:xfrm flipV="1">
                <a:off x="3733800"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 name="Line 31"/>
              <p:cNvSpPr>
                <a:spLocks noChangeShapeType="1"/>
              </p:cNvSpPr>
              <p:nvPr/>
            </p:nvSpPr>
            <p:spPr bwMode="auto">
              <a:xfrm flipV="1">
                <a:off x="4429125"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 name="Line 32"/>
              <p:cNvSpPr>
                <a:spLocks noChangeShapeType="1"/>
              </p:cNvSpPr>
              <p:nvPr/>
            </p:nvSpPr>
            <p:spPr bwMode="auto">
              <a:xfrm flipV="1">
                <a:off x="5111750"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1" name="Line 33"/>
              <p:cNvSpPr>
                <a:spLocks noChangeShapeType="1"/>
              </p:cNvSpPr>
              <p:nvPr/>
            </p:nvSpPr>
            <p:spPr bwMode="auto">
              <a:xfrm flipV="1">
                <a:off x="5792788"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 name="Line 34"/>
              <p:cNvSpPr>
                <a:spLocks noChangeShapeType="1"/>
              </p:cNvSpPr>
              <p:nvPr/>
            </p:nvSpPr>
            <p:spPr bwMode="auto">
              <a:xfrm flipV="1">
                <a:off x="6473825"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 name="Line 35"/>
              <p:cNvSpPr>
                <a:spLocks noChangeShapeType="1"/>
              </p:cNvSpPr>
              <p:nvPr/>
            </p:nvSpPr>
            <p:spPr bwMode="auto">
              <a:xfrm flipV="1">
                <a:off x="7170738"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 name="Line 36"/>
              <p:cNvSpPr>
                <a:spLocks noChangeShapeType="1"/>
              </p:cNvSpPr>
              <p:nvPr/>
            </p:nvSpPr>
            <p:spPr bwMode="auto">
              <a:xfrm flipV="1">
                <a:off x="7851775" y="4043363"/>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 name="Line 36"/>
              <p:cNvSpPr>
                <a:spLocks noChangeShapeType="1"/>
              </p:cNvSpPr>
              <p:nvPr/>
            </p:nvSpPr>
            <p:spPr bwMode="auto">
              <a:xfrm flipV="1">
                <a:off x="8458200" y="4038600"/>
                <a:ext cx="0" cy="428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38" name="Rectangle 55"/>
            <p:cNvSpPr>
              <a:spLocks noChangeArrowheads="1"/>
            </p:cNvSpPr>
            <p:nvPr/>
          </p:nvSpPr>
          <p:spPr bwMode="auto">
            <a:xfrm>
              <a:off x="8612187" y="4191000"/>
              <a:ext cx="2260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IN" sz="1300" b="1" dirty="0">
                  <a:solidFill>
                    <a:prstClr val="black"/>
                  </a:solidFill>
                  <a:cs typeface="Arial" charset="0"/>
                </a:rPr>
                <a:t>Jan</a:t>
              </a:r>
              <a:endParaRPr lang="en-GB" sz="1300" b="1" dirty="0">
                <a:solidFill>
                  <a:prstClr val="black"/>
                </a:solidFill>
                <a:cs typeface="Arial" charset="0"/>
              </a:endParaRPr>
            </a:p>
          </p:txBody>
        </p:sp>
        <p:sp>
          <p:nvSpPr>
            <p:cNvPr id="39" name="Rectangle 72"/>
            <p:cNvSpPr>
              <a:spLocks noChangeArrowheads="1"/>
            </p:cNvSpPr>
            <p:nvPr/>
          </p:nvSpPr>
          <p:spPr bwMode="auto">
            <a:xfrm>
              <a:off x="6248400" y="990600"/>
              <a:ext cx="2476799"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400" b="1" dirty="0">
                  <a:solidFill>
                    <a:prstClr val="black"/>
                  </a:solidFill>
                </a:rPr>
                <a:t>Mission Indradhanush Phase II</a:t>
              </a:r>
            </a:p>
          </p:txBody>
        </p:sp>
        <p:sp>
          <p:nvSpPr>
            <p:cNvPr id="40" name="Left Brace 39"/>
            <p:cNvSpPr/>
            <p:nvPr/>
          </p:nvSpPr>
          <p:spPr bwMode="auto">
            <a:xfrm rot="5400000">
              <a:off x="7408505" y="449263"/>
              <a:ext cx="277813" cy="206533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424742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1058" name="Picture 6" descr="C:\Users\Valued Customer\Documents\Dropbox\TED Polio 2011\Slide Comps\30-polio_types_02-0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263769"/>
            <a:ext cx="3074377"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Valued Customer\Documents\Dropbox\TED Polio 2011\Slide Comps\30-polio_types_02-02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836" y="1540127"/>
            <a:ext cx="2718289" cy="275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0" name="Picture 2" descr="C:\Users\Valued Customer\Documents\Dropbox\TED Polio 2011\Slide Comps\30-polio_types_02-0223.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034474" y="1541592"/>
            <a:ext cx="2716823" cy="27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2897" y="2365168"/>
            <a:ext cx="2784231" cy="10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173" y="263769"/>
            <a:ext cx="2894135"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3723" y="2365498"/>
            <a:ext cx="2525819" cy="106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8456" y="263769"/>
            <a:ext cx="3009900"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67851" y="4293097"/>
            <a:ext cx="3264165" cy="660437"/>
          </a:xfrm>
          <a:prstGeom prst="rect">
            <a:avLst/>
          </a:prstGeom>
          <a:solidFill>
            <a:srgbClr val="000000"/>
          </a:solidFill>
        </p:spPr>
        <p:txBody>
          <a:bodyPr wrap="square" rtlCol="0">
            <a:spAutoFit/>
          </a:bodyPr>
          <a:lstStyle/>
          <a:p>
            <a:pPr defTabSz="844083"/>
            <a:r>
              <a:rPr lang="en-GB" sz="1846" dirty="0">
                <a:solidFill>
                  <a:srgbClr val="FFFFFF"/>
                </a:solidFill>
              </a:rPr>
              <a:t>Not detected since Nov 2012</a:t>
            </a:r>
          </a:p>
        </p:txBody>
      </p:sp>
    </p:spTree>
    <p:extLst>
      <p:ext uri="{BB962C8B-B14F-4D97-AF65-F5344CB8AC3E}">
        <p14:creationId xmlns:p14="http://schemas.microsoft.com/office/powerpoint/2010/main" val="309897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nodeType="afterGroup">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85800"/>
          </a:xfrm>
          <a:prstGeom prst="rect">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ltLang="en-US" sz="3000" b="1" dirty="0" smtClean="0">
                <a:solidFill>
                  <a:srgbClr val="C0504D"/>
                </a:solidFill>
              </a:rPr>
              <a:t>Areas under focus - Mission </a:t>
            </a:r>
            <a:r>
              <a:rPr lang="en-GB" altLang="en-US" sz="3000" b="1" dirty="0" err="1" smtClean="0">
                <a:solidFill>
                  <a:srgbClr val="C0504D"/>
                </a:solidFill>
              </a:rPr>
              <a:t>Indradhanush</a:t>
            </a:r>
            <a:endParaRPr lang="en-US" sz="3000" b="1" dirty="0">
              <a:solidFill>
                <a:srgbClr val="C0504D"/>
              </a:solidFill>
            </a:endParaRPr>
          </a:p>
        </p:txBody>
      </p:sp>
      <p:sp>
        <p:nvSpPr>
          <p:cNvPr id="3" name="Content Placeholder 2"/>
          <p:cNvSpPr txBox="1">
            <a:spLocks/>
          </p:cNvSpPr>
          <p:nvPr/>
        </p:nvSpPr>
        <p:spPr bwMode="auto">
          <a:xfrm>
            <a:off x="76200" y="609600"/>
            <a:ext cx="8456240" cy="6096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lIns="91397" tIns="45698" rIns="91397" bIns="45698"/>
          <a:lstStyle>
            <a:lvl1pPr marL="360363" indent="-2682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2075" indent="0" eaLnBrk="1" hangingPunct="1">
              <a:spcBef>
                <a:spcPct val="20000"/>
              </a:spcBef>
            </a:pPr>
            <a:endParaRPr lang="en-US" dirty="0" smtClean="0">
              <a:solidFill>
                <a:prstClr val="black"/>
              </a:solidFill>
              <a:latin typeface="Calibri"/>
            </a:endParaRPr>
          </a:p>
          <a:p>
            <a:pPr marL="549275" indent="-457200" eaLnBrk="1" hangingPunct="1">
              <a:spcBef>
                <a:spcPct val="20000"/>
              </a:spcBef>
              <a:buFont typeface="+mj-lt"/>
              <a:buAutoNum type="arabicPeriod"/>
            </a:pPr>
            <a:r>
              <a:rPr lang="en-US" sz="2000" dirty="0" smtClean="0">
                <a:solidFill>
                  <a:prstClr val="black"/>
                </a:solidFill>
                <a:latin typeface="Calibri"/>
              </a:rPr>
              <a:t>S1. Settled HRA identified during Polio Campaigns  - Low </a:t>
            </a:r>
            <a:r>
              <a:rPr lang="en-US" sz="2000" dirty="0">
                <a:solidFill>
                  <a:prstClr val="black"/>
                </a:solidFill>
                <a:latin typeface="Calibri"/>
              </a:rPr>
              <a:t>Coverage Area –  (Due to large population/ high </a:t>
            </a:r>
            <a:r>
              <a:rPr lang="en-US" sz="2000" dirty="0" smtClean="0">
                <a:solidFill>
                  <a:prstClr val="black"/>
                </a:solidFill>
                <a:latin typeface="Calibri"/>
              </a:rPr>
              <a:t>workload)Small  </a:t>
            </a:r>
            <a:r>
              <a:rPr lang="en-US" sz="2000" dirty="0">
                <a:solidFill>
                  <a:prstClr val="black"/>
                </a:solidFill>
                <a:latin typeface="Calibri"/>
              </a:rPr>
              <a:t>villages, hamlets, </a:t>
            </a:r>
            <a:r>
              <a:rPr lang="en-US" sz="2000" dirty="0" err="1">
                <a:solidFill>
                  <a:prstClr val="black"/>
                </a:solidFill>
                <a:latin typeface="Calibri"/>
              </a:rPr>
              <a:t>tandas</a:t>
            </a:r>
            <a:r>
              <a:rPr lang="en-US" sz="2000" dirty="0">
                <a:solidFill>
                  <a:prstClr val="black"/>
                </a:solidFill>
                <a:latin typeface="Calibri"/>
              </a:rPr>
              <a:t>, field huts etc. clubbed/tagged with another village for RI sessions and not having independent RI sessions</a:t>
            </a:r>
          </a:p>
          <a:p>
            <a:pPr marL="549275" indent="-457200" eaLnBrk="1" hangingPunct="1">
              <a:spcBef>
                <a:spcPct val="20000"/>
              </a:spcBef>
              <a:buFont typeface="+mj-lt"/>
              <a:buAutoNum type="arabicPeriod"/>
            </a:pPr>
            <a:r>
              <a:rPr lang="en-US" sz="2000" dirty="0" smtClean="0">
                <a:solidFill>
                  <a:prstClr val="black"/>
                </a:solidFill>
                <a:latin typeface="Calibri"/>
              </a:rPr>
              <a:t> S2: Areas with vacant sub-centers and temporary vacant sub </a:t>
            </a:r>
            <a:r>
              <a:rPr lang="en-US" sz="2000" dirty="0" err="1" smtClean="0">
                <a:solidFill>
                  <a:prstClr val="black"/>
                </a:solidFill>
                <a:latin typeface="Calibri"/>
              </a:rPr>
              <a:t>centres</a:t>
            </a:r>
            <a:r>
              <a:rPr lang="en-US" sz="2000" dirty="0" smtClean="0">
                <a:solidFill>
                  <a:prstClr val="black"/>
                </a:solidFill>
                <a:latin typeface="Calibri"/>
              </a:rPr>
              <a:t> (areas with last three RI sessions not held: JHA(F) on long leave/ other reason)</a:t>
            </a:r>
          </a:p>
          <a:p>
            <a:pPr marL="549275" indent="-457200" eaLnBrk="1" hangingPunct="1">
              <a:spcBef>
                <a:spcPct val="20000"/>
              </a:spcBef>
              <a:buFont typeface="+mj-lt"/>
              <a:buAutoNum type="arabicPeriod"/>
            </a:pPr>
            <a:r>
              <a:rPr lang="en-US" sz="2000" dirty="0" smtClean="0">
                <a:solidFill>
                  <a:prstClr val="black"/>
                </a:solidFill>
                <a:latin typeface="Calibri"/>
              </a:rPr>
              <a:t>S3. Areas with Measles outbreaks or cases of Diphtheria/ Neonatal Tetanus in last two years</a:t>
            </a:r>
          </a:p>
          <a:p>
            <a:pPr marL="549275" indent="-457200" eaLnBrk="1" hangingPunct="1">
              <a:spcBef>
                <a:spcPct val="20000"/>
              </a:spcBef>
              <a:buFont typeface="+mj-lt"/>
              <a:buAutoNum type="arabicPeriod"/>
            </a:pPr>
            <a:r>
              <a:rPr lang="en-US" sz="2000" dirty="0" smtClean="0">
                <a:solidFill>
                  <a:prstClr val="black"/>
                </a:solidFill>
                <a:latin typeface="Calibri"/>
              </a:rPr>
              <a:t>Migrant population areas identified during Polio campaigns:</a:t>
            </a:r>
          </a:p>
          <a:p>
            <a:pPr marL="1331912" lvl="2" indent="-457200" eaLnBrk="1" hangingPunct="1">
              <a:spcBef>
                <a:spcPct val="20000"/>
              </a:spcBef>
            </a:pPr>
            <a:r>
              <a:rPr lang="en-US" sz="2000" dirty="0" smtClean="0">
                <a:solidFill>
                  <a:prstClr val="black"/>
                </a:solidFill>
                <a:latin typeface="Calibri"/>
              </a:rPr>
              <a:t>M-1 (Slum with Migration)</a:t>
            </a:r>
          </a:p>
          <a:p>
            <a:pPr marL="1331912" lvl="2" indent="-457200" eaLnBrk="1" hangingPunct="1">
              <a:spcBef>
                <a:spcPct val="20000"/>
              </a:spcBef>
            </a:pPr>
            <a:r>
              <a:rPr lang="en-US" sz="2000" dirty="0" smtClean="0">
                <a:solidFill>
                  <a:prstClr val="black"/>
                </a:solidFill>
                <a:latin typeface="Calibri"/>
              </a:rPr>
              <a:t>M-2 (Nomads)</a:t>
            </a:r>
          </a:p>
          <a:p>
            <a:pPr marL="1331912" lvl="2" indent="-457200" eaLnBrk="1" hangingPunct="1">
              <a:spcBef>
                <a:spcPct val="20000"/>
              </a:spcBef>
            </a:pPr>
            <a:r>
              <a:rPr lang="en-US" sz="2000" dirty="0" smtClean="0">
                <a:solidFill>
                  <a:prstClr val="black"/>
                </a:solidFill>
                <a:latin typeface="Calibri"/>
              </a:rPr>
              <a:t>M-3(Brick Kilns)</a:t>
            </a:r>
          </a:p>
          <a:p>
            <a:pPr marL="1331912" lvl="2" indent="-457200" eaLnBrk="1" hangingPunct="1">
              <a:spcBef>
                <a:spcPct val="20000"/>
              </a:spcBef>
            </a:pPr>
            <a:r>
              <a:rPr lang="en-US" sz="2000" dirty="0" smtClean="0">
                <a:solidFill>
                  <a:prstClr val="black"/>
                </a:solidFill>
                <a:latin typeface="Calibri"/>
              </a:rPr>
              <a:t>M-4 (Construction Sites)</a:t>
            </a:r>
          </a:p>
          <a:p>
            <a:pPr marL="1331912" lvl="2" indent="-457200" eaLnBrk="1" hangingPunct="1">
              <a:spcBef>
                <a:spcPct val="20000"/>
              </a:spcBef>
            </a:pPr>
            <a:r>
              <a:rPr lang="en-US" sz="2000" dirty="0" smtClean="0">
                <a:solidFill>
                  <a:prstClr val="black"/>
                </a:solidFill>
                <a:latin typeface="Calibri"/>
              </a:rPr>
              <a:t>M-5 (Others)</a:t>
            </a:r>
          </a:p>
          <a:p>
            <a:pPr marL="1331912" lvl="2" indent="-457200" eaLnBrk="1" hangingPunct="1">
              <a:spcBef>
                <a:spcPct val="20000"/>
              </a:spcBef>
            </a:pPr>
            <a:endParaRPr lang="en-US" sz="2000" dirty="0" smtClean="0">
              <a:solidFill>
                <a:prstClr val="black"/>
              </a:solidFill>
              <a:latin typeface="Calibri"/>
            </a:endParaRPr>
          </a:p>
          <a:p>
            <a:pPr marL="92075" indent="0" eaLnBrk="1" hangingPunct="1">
              <a:spcBef>
                <a:spcPct val="20000"/>
              </a:spcBef>
            </a:pPr>
            <a:endParaRPr lang="en-US" sz="2000" dirty="0">
              <a:solidFill>
                <a:prstClr val="black"/>
              </a:solidFill>
              <a:latin typeface="Calibri"/>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943600"/>
            <a:ext cx="1447800" cy="8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620000" cy="715962"/>
          </a:xfrm>
        </p:spPr>
        <p:txBody>
          <a:bodyPr/>
          <a:lstStyle/>
          <a:p>
            <a:r>
              <a:rPr lang="en-US" sz="4000" dirty="0"/>
              <a:t>Strategy for Mission Indradhanush </a:t>
            </a:r>
          </a:p>
        </p:txBody>
      </p:sp>
      <p:sp>
        <p:nvSpPr>
          <p:cNvPr id="3" name="Content Placeholder 2"/>
          <p:cNvSpPr>
            <a:spLocks noGrp="1"/>
          </p:cNvSpPr>
          <p:nvPr>
            <p:ph idx="1"/>
          </p:nvPr>
        </p:nvSpPr>
        <p:spPr>
          <a:xfrm>
            <a:off x="457200" y="1143000"/>
            <a:ext cx="7620000" cy="5257800"/>
          </a:xfrm>
        </p:spPr>
        <p:txBody>
          <a:bodyPr>
            <a:normAutofit fontScale="77500" lnSpcReduction="20000"/>
          </a:bodyPr>
          <a:lstStyle/>
          <a:p>
            <a:pPr lvl="0"/>
            <a:r>
              <a:rPr lang="en-US" b="1" dirty="0" smtClean="0"/>
              <a:t>4 intensified RI drives in 4 successive months:</a:t>
            </a:r>
            <a:r>
              <a:rPr lang="en-US" dirty="0" smtClean="0"/>
              <a:t> </a:t>
            </a:r>
          </a:p>
          <a:p>
            <a:pPr lvl="1"/>
            <a:r>
              <a:rPr lang="en-US" i="1" dirty="0"/>
              <a:t>Each </a:t>
            </a:r>
            <a:r>
              <a:rPr lang="en-US" i="1" dirty="0" smtClean="0"/>
              <a:t>drive will </a:t>
            </a:r>
            <a:r>
              <a:rPr lang="en-US" i="1" dirty="0"/>
              <a:t>begin on </a:t>
            </a:r>
            <a:r>
              <a:rPr lang="en-US" b="1" i="1" dirty="0" smtClean="0"/>
              <a:t>07th of the month </a:t>
            </a:r>
            <a:r>
              <a:rPr lang="en-US" i="1" dirty="0"/>
              <a:t>and will last for </a:t>
            </a:r>
            <a:r>
              <a:rPr lang="en-US" i="1" dirty="0" smtClean="0"/>
              <a:t>up-to </a:t>
            </a:r>
            <a:r>
              <a:rPr lang="en-US" i="1" dirty="0"/>
              <a:t>seven </a:t>
            </a:r>
            <a:r>
              <a:rPr lang="en-US" i="1" dirty="0" smtClean="0"/>
              <a:t>working days </a:t>
            </a:r>
            <a:r>
              <a:rPr lang="en-US" i="1" dirty="0"/>
              <a:t>(based </a:t>
            </a:r>
            <a:r>
              <a:rPr lang="en-US" i="1" dirty="0" smtClean="0"/>
              <a:t>on the actual </a:t>
            </a:r>
            <a:r>
              <a:rPr lang="en-US" i="1" dirty="0"/>
              <a:t>need).</a:t>
            </a:r>
            <a:endParaRPr lang="en-US" dirty="0"/>
          </a:p>
          <a:p>
            <a:endParaRPr lang="en-US" b="1" dirty="0" smtClean="0"/>
          </a:p>
          <a:p>
            <a:r>
              <a:rPr lang="en-US" b="1" dirty="0" smtClean="0"/>
              <a:t>Targeted </a:t>
            </a:r>
            <a:r>
              <a:rPr lang="en-US" b="1" dirty="0"/>
              <a:t>beneficiaries: </a:t>
            </a:r>
          </a:p>
          <a:p>
            <a:pPr lvl="1"/>
            <a:r>
              <a:rPr lang="en-US" i="1" dirty="0" smtClean="0"/>
              <a:t>Pregnant women and </a:t>
            </a:r>
            <a:r>
              <a:rPr lang="en-US" i="1" dirty="0"/>
              <a:t>Children under two years of age </a:t>
            </a:r>
            <a:r>
              <a:rPr lang="en-US" i="1" dirty="0" smtClean="0"/>
              <a:t>who have missed Routine Immunization doses</a:t>
            </a:r>
          </a:p>
          <a:p>
            <a:pPr lvl="1"/>
            <a:r>
              <a:rPr lang="en-US" i="1" dirty="0" smtClean="0"/>
              <a:t>Children </a:t>
            </a:r>
            <a:r>
              <a:rPr lang="en-US" i="1" dirty="0"/>
              <a:t>above two years of age seeking vaccination </a:t>
            </a:r>
            <a:r>
              <a:rPr lang="en-US" i="1" dirty="0" smtClean="0"/>
              <a:t>services at </a:t>
            </a:r>
            <a:r>
              <a:rPr lang="en-US" i="1" dirty="0"/>
              <a:t>any </a:t>
            </a:r>
            <a:r>
              <a:rPr lang="en-US" i="1" dirty="0" err="1"/>
              <a:t>Indradhanush</a:t>
            </a:r>
            <a:r>
              <a:rPr lang="en-US" i="1" dirty="0"/>
              <a:t> </a:t>
            </a:r>
            <a:r>
              <a:rPr lang="en-US" i="1" dirty="0" smtClean="0"/>
              <a:t>Vaccination Centre (IVC) will </a:t>
            </a:r>
            <a:r>
              <a:rPr lang="en-US" i="1" dirty="0"/>
              <a:t>not be denied </a:t>
            </a:r>
            <a:r>
              <a:rPr lang="en-US" i="1" dirty="0" smtClean="0"/>
              <a:t>services</a:t>
            </a:r>
          </a:p>
          <a:p>
            <a:pPr lvl="1"/>
            <a:endParaRPr lang="en-US" i="1" dirty="0" smtClean="0"/>
          </a:p>
          <a:p>
            <a:r>
              <a:rPr lang="en-US" b="1" dirty="0" smtClean="0"/>
              <a:t>Routine immunization system strengthening: </a:t>
            </a:r>
            <a:endParaRPr lang="en-US" b="1" dirty="0"/>
          </a:p>
          <a:p>
            <a:pPr lvl="1"/>
            <a:r>
              <a:rPr lang="en-US" i="1" dirty="0" smtClean="0"/>
              <a:t>Try to Include areas identified for Mission Indradhanush in </a:t>
            </a:r>
            <a:r>
              <a:rPr lang="en-US" i="1" dirty="0"/>
              <a:t>regular RI </a:t>
            </a:r>
            <a:r>
              <a:rPr lang="en-US" i="1" dirty="0" smtClean="0"/>
              <a:t>plans</a:t>
            </a:r>
          </a:p>
          <a:p>
            <a:pPr lvl="1"/>
            <a:r>
              <a:rPr lang="en-US" i="1" dirty="0" smtClean="0"/>
              <a:t>RI sessions on other days of the week other than Thursday to focus on areas identified for </a:t>
            </a:r>
            <a:r>
              <a:rPr lang="en-US" i="1" dirty="0" err="1" smtClean="0"/>
              <a:t>Indradhanush</a:t>
            </a:r>
            <a:endParaRPr lang="en-US" i="1" dirty="0" smtClean="0"/>
          </a:p>
          <a:p>
            <a:pPr lvl="1"/>
            <a:endParaRPr lang="en-US" dirty="0"/>
          </a:p>
          <a:p>
            <a:endParaRPr lang="en-US" dirty="0"/>
          </a:p>
        </p:txBody>
      </p:sp>
    </p:spTree>
    <p:extLst>
      <p:ext uri="{BB962C8B-B14F-4D97-AF65-F5344CB8AC3E}">
        <p14:creationId xmlns:p14="http://schemas.microsoft.com/office/powerpoint/2010/main" val="3241135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804" y="5076042"/>
            <a:ext cx="9144000" cy="1815882"/>
          </a:xfrm>
          <a:prstGeom prst="rect">
            <a:avLst/>
          </a:prstGeom>
          <a:solidFill>
            <a:schemeClr val="tx2">
              <a:lumMod val="75000"/>
            </a:schemeClr>
          </a:solidFill>
        </p:spPr>
        <p:txBody>
          <a:bodyPr wrap="square" rtlCol="0">
            <a:spAutoFit/>
          </a:bodyPr>
          <a:lstStyle/>
          <a:p>
            <a:r>
              <a:rPr lang="en-IN" sz="2800" b="1" dirty="0" smtClean="0">
                <a:solidFill>
                  <a:prstClr val="white"/>
                </a:solidFill>
              </a:rPr>
              <a:t>Mission Indradhanush was launched by Hon’ble Health Minister and Medical Education Minister on April 7</a:t>
            </a:r>
            <a:r>
              <a:rPr lang="en-IN" sz="2800" b="1" baseline="30000" dirty="0" smtClean="0">
                <a:solidFill>
                  <a:prstClr val="white"/>
                </a:solidFill>
              </a:rPr>
              <a:t>th</a:t>
            </a:r>
            <a:r>
              <a:rPr lang="en-IN" sz="2800" b="1" dirty="0" smtClean="0">
                <a:solidFill>
                  <a:prstClr val="white"/>
                </a:solidFill>
              </a:rPr>
              <a:t> the World Health Day at the historic Vidhan Soudha Banquet hall - Karnataka </a:t>
            </a:r>
            <a:endParaRPr lang="en-IN" sz="2800" b="1" dirty="0">
              <a:solidFill>
                <a:prstClr val="white"/>
              </a:solidFill>
            </a:endParaRPr>
          </a:p>
        </p:txBody>
      </p:sp>
    </p:spTree>
    <p:extLst>
      <p:ext uri="{BB962C8B-B14F-4D97-AF65-F5344CB8AC3E}">
        <p14:creationId xmlns:p14="http://schemas.microsoft.com/office/powerpoint/2010/main" val="241747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84775"/>
          </a:xfrm>
          <a:prstGeom prst="rect">
            <a:avLst/>
          </a:prstGeom>
          <a:solidFill>
            <a:srgbClr val="00B0F0"/>
          </a:solidFill>
        </p:spPr>
        <p:txBody>
          <a:bodyPr wrap="square" rtlCol="0">
            <a:spAutoFit/>
          </a:bodyPr>
          <a:lstStyle/>
          <a:p>
            <a:pPr algn="ctr"/>
            <a:r>
              <a:rPr lang="en-IN" sz="3200" b="1" dirty="0" smtClean="0">
                <a:solidFill>
                  <a:prstClr val="white"/>
                </a:solidFill>
                <a:latin typeface="Lucida Sans" panose="020B0602030504020204" pitchFamily="34" charset="0"/>
              </a:rPr>
              <a:t>Release of Posters and other IEC material</a:t>
            </a:r>
            <a:endParaRPr lang="en-IN" sz="3200" b="1" dirty="0">
              <a:solidFill>
                <a:prstClr val="white"/>
              </a:solidFill>
              <a:latin typeface="Lucida Sans" panose="020B0602030504020204" pitchFamily="34" charset="0"/>
            </a:endParaRPr>
          </a:p>
        </p:txBody>
      </p:sp>
    </p:spTree>
    <p:extLst>
      <p:ext uri="{BB962C8B-B14F-4D97-AF65-F5344CB8AC3E}">
        <p14:creationId xmlns:p14="http://schemas.microsoft.com/office/powerpoint/2010/main" val="75802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7126" y="0"/>
            <a:ext cx="4616874" cy="340839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16016" cy="3429000"/>
          </a:xfrm>
          <a:prstGeom prst="rect">
            <a:avLst/>
          </a:prstGeom>
        </p:spPr>
      </p:pic>
      <p:sp>
        <p:nvSpPr>
          <p:cNvPr id="9" name="TextBox 8"/>
          <p:cNvSpPr txBox="1"/>
          <p:nvPr/>
        </p:nvSpPr>
        <p:spPr>
          <a:xfrm>
            <a:off x="259926" y="4495800"/>
            <a:ext cx="8534400" cy="1077218"/>
          </a:xfrm>
          <a:prstGeom prst="rect">
            <a:avLst/>
          </a:prstGeom>
          <a:solidFill>
            <a:srgbClr val="3399FF"/>
          </a:solidFill>
        </p:spPr>
        <p:txBody>
          <a:bodyPr wrap="square" rtlCol="0">
            <a:spAutoFit/>
          </a:bodyPr>
          <a:lstStyle/>
          <a:p>
            <a:pPr algn="ctr"/>
            <a:r>
              <a:rPr lang="en-IN" sz="3200" dirty="0" smtClean="0">
                <a:solidFill>
                  <a:prstClr val="white"/>
                </a:solidFill>
                <a:latin typeface="Lucida Sans" panose="020B0602030504020204" pitchFamily="34" charset="0"/>
              </a:rPr>
              <a:t>Principal Secretary and Commissioner lead from the front &amp; motivated the team</a:t>
            </a:r>
          </a:p>
        </p:txBody>
      </p:sp>
    </p:spTree>
    <p:extLst>
      <p:ext uri="{BB962C8B-B14F-4D97-AF65-F5344CB8AC3E}">
        <p14:creationId xmlns:p14="http://schemas.microsoft.com/office/powerpoint/2010/main" val="2127051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R.S.Sreedhar\Desktop\IMG-20150318-WA0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0"/>
            <a:ext cx="4563034"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R.S.Sreedhar\Desktop\IMG-20150606-WA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R.S.Sreedhar\Desktop\IMG-20150428-WA0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390900"/>
            <a:ext cx="46228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a:stretch>
            <a:fillRect/>
          </a:stretch>
        </p:blipFill>
        <p:spPr>
          <a:xfrm>
            <a:off x="-25309" y="10019"/>
            <a:ext cx="4715073" cy="3536305"/>
          </a:xfrm>
        </p:spPr>
      </p:pic>
      <p:sp>
        <p:nvSpPr>
          <p:cNvPr id="6" name="TextBox 5"/>
          <p:cNvSpPr txBox="1"/>
          <p:nvPr/>
        </p:nvSpPr>
        <p:spPr>
          <a:xfrm>
            <a:off x="0" y="2708920"/>
            <a:ext cx="9271000" cy="954107"/>
          </a:xfrm>
          <a:prstGeom prst="rect">
            <a:avLst/>
          </a:prstGeom>
          <a:solidFill>
            <a:srgbClr val="3399FF"/>
          </a:solidFill>
        </p:spPr>
        <p:txBody>
          <a:bodyPr wrap="square" rtlCol="0">
            <a:spAutoFit/>
          </a:bodyPr>
          <a:lstStyle/>
          <a:p>
            <a:pPr algn="ctr"/>
            <a:r>
              <a:rPr lang="en-IN" sz="2800" b="1" dirty="0" smtClean="0">
                <a:solidFill>
                  <a:prstClr val="white"/>
                </a:solidFill>
                <a:latin typeface="Lucida Sans" panose="020B0602030504020204" pitchFamily="34" charset="0"/>
              </a:rPr>
              <a:t>Strong ownership by District DCs, CEOs and Taluk level officials in all the districts</a:t>
            </a:r>
            <a:endParaRPr lang="en-IN" sz="2800" b="1" dirty="0">
              <a:solidFill>
                <a:prstClr val="white"/>
              </a:solidFill>
              <a:latin typeface="Lucida Sans" panose="020B0602030504020204" pitchFamily="34" charset="0"/>
            </a:endParaRPr>
          </a:p>
        </p:txBody>
      </p:sp>
    </p:spTree>
    <p:extLst>
      <p:ext uri="{BB962C8B-B14F-4D97-AF65-F5344CB8AC3E}">
        <p14:creationId xmlns:p14="http://schemas.microsoft.com/office/powerpoint/2010/main" val="384584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 y="0"/>
            <a:ext cx="4967181" cy="372538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536" y="-17512"/>
            <a:ext cx="4435413" cy="3008002"/>
          </a:xfrm>
          <a:prstGeom prst="rect">
            <a:avLst/>
          </a:prstGeom>
        </p:spPr>
      </p:pic>
      <p:pic>
        <p:nvPicPr>
          <p:cNvPr id="6" name="Picture 6" descr="C:\Users\Dr.R.S.Sreedhar\Desktop\IMG-20150609-WA0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10775"/>
            <a:ext cx="496753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537" y="2852936"/>
            <a:ext cx="4176463" cy="4923656"/>
          </a:xfrm>
          <a:prstGeom prst="rect">
            <a:avLst/>
          </a:prstGeom>
        </p:spPr>
      </p:pic>
      <p:sp>
        <p:nvSpPr>
          <p:cNvPr id="8" name="TextBox 7"/>
          <p:cNvSpPr txBox="1"/>
          <p:nvPr/>
        </p:nvSpPr>
        <p:spPr>
          <a:xfrm>
            <a:off x="0" y="2990490"/>
            <a:ext cx="9143999" cy="646331"/>
          </a:xfrm>
          <a:prstGeom prst="rect">
            <a:avLst/>
          </a:prstGeom>
          <a:solidFill>
            <a:srgbClr val="3399FF"/>
          </a:solidFill>
        </p:spPr>
        <p:txBody>
          <a:bodyPr wrap="square" rtlCol="0">
            <a:spAutoFit/>
          </a:bodyPr>
          <a:lstStyle/>
          <a:p>
            <a:pPr algn="ctr"/>
            <a:r>
              <a:rPr lang="en-IN" sz="3600" b="1" dirty="0" smtClean="0">
                <a:solidFill>
                  <a:prstClr val="white"/>
                </a:solidFill>
              </a:rPr>
              <a:t>Extensive IEC efforts for MI  </a:t>
            </a:r>
            <a:endParaRPr lang="en-IN" sz="3600" b="1" dirty="0">
              <a:solidFill>
                <a:prstClr val="white"/>
              </a:solidFill>
            </a:endParaRPr>
          </a:p>
        </p:txBody>
      </p:sp>
    </p:spTree>
    <p:extLst>
      <p:ext uri="{BB962C8B-B14F-4D97-AF65-F5344CB8AC3E}">
        <p14:creationId xmlns:p14="http://schemas.microsoft.com/office/powerpoint/2010/main" val="3961397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111552" cy="38336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227737"/>
            <a:ext cx="5111554" cy="36486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553" y="18403"/>
            <a:ext cx="4032447" cy="6858000"/>
          </a:xfrm>
          <a:prstGeom prst="rect">
            <a:avLst/>
          </a:prstGeom>
        </p:spPr>
      </p:pic>
      <p:sp>
        <p:nvSpPr>
          <p:cNvPr id="9" name="TextBox 8"/>
          <p:cNvSpPr txBox="1"/>
          <p:nvPr/>
        </p:nvSpPr>
        <p:spPr>
          <a:xfrm>
            <a:off x="1" y="2447129"/>
            <a:ext cx="9143999" cy="2369880"/>
          </a:xfrm>
          <a:prstGeom prst="rect">
            <a:avLst/>
          </a:prstGeom>
          <a:solidFill>
            <a:schemeClr val="accent3"/>
          </a:solidFill>
        </p:spPr>
        <p:txBody>
          <a:bodyPr wrap="square" rtlCol="0">
            <a:spAutoFit/>
          </a:bodyPr>
          <a:lstStyle/>
          <a:p>
            <a:r>
              <a:rPr lang="en-IN" sz="2400" b="1" dirty="0" smtClean="0">
                <a:solidFill>
                  <a:prstClr val="black"/>
                </a:solidFill>
                <a:latin typeface="Lucida Sans" panose="020B0602030504020204" pitchFamily="34" charset="0"/>
              </a:rPr>
              <a:t>RI Sessions held </a:t>
            </a:r>
            <a:r>
              <a:rPr lang="en-IN" sz="2800" b="1" u="sng" dirty="0" smtClean="0">
                <a:solidFill>
                  <a:prstClr val="black"/>
                </a:solidFill>
                <a:latin typeface="Lucida Sans" panose="020B0602030504020204" pitchFamily="34" charset="0"/>
              </a:rPr>
              <a:t>beyond</a:t>
            </a:r>
            <a:r>
              <a:rPr lang="en-IN" sz="2400" b="1" dirty="0" smtClean="0">
                <a:solidFill>
                  <a:prstClr val="black"/>
                </a:solidFill>
                <a:latin typeface="Lucida Sans" panose="020B0602030504020204" pitchFamily="34" charset="0"/>
              </a:rPr>
              <a:t> the PHC, Health Sub Centre and Anganwadi centres….close to the community</a:t>
            </a:r>
          </a:p>
          <a:p>
            <a:endParaRPr lang="en-IN" sz="2400" b="1" dirty="0" smtClean="0">
              <a:solidFill>
                <a:prstClr val="black"/>
              </a:solidFill>
              <a:latin typeface="Lucida Sans" panose="020B0602030504020204" pitchFamily="34" charset="0"/>
            </a:endParaRPr>
          </a:p>
          <a:p>
            <a:r>
              <a:rPr lang="en-IN" sz="2400" b="1" dirty="0" smtClean="0">
                <a:solidFill>
                  <a:prstClr val="black"/>
                </a:solidFill>
                <a:latin typeface="Lucida Sans" panose="020B0602030504020204" pitchFamily="34" charset="0"/>
              </a:rPr>
              <a:t>AND Intense monitoring  of the MI campaign by GoI, State nodal officers, WHO NPSP officers and External monitors</a:t>
            </a:r>
            <a:endParaRPr lang="en-IN" sz="2400" b="1" dirty="0">
              <a:solidFill>
                <a:prstClr val="black"/>
              </a:solidFill>
              <a:latin typeface="Lucida Sans" panose="020B0602030504020204" pitchFamily="34" charset="0"/>
            </a:endParaRPr>
          </a:p>
        </p:txBody>
      </p:sp>
    </p:spTree>
    <p:extLst>
      <p:ext uri="{BB962C8B-B14F-4D97-AF65-F5344CB8AC3E}">
        <p14:creationId xmlns:p14="http://schemas.microsoft.com/office/powerpoint/2010/main" val="366530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The out come of Phase 1 </a:t>
            </a:r>
            <a:br>
              <a:rPr lang="en-IN" dirty="0" smtClean="0"/>
            </a:br>
            <a:r>
              <a:rPr lang="en-IN" dirty="0" smtClean="0"/>
              <a:t>April to July 2015</a:t>
            </a:r>
            <a:endParaRPr lang="en-IN" dirty="0"/>
          </a:p>
        </p:txBody>
      </p:sp>
      <p:sp>
        <p:nvSpPr>
          <p:cNvPr id="3" name="Content Placeholder 2"/>
          <p:cNvSpPr>
            <a:spLocks noGrp="1"/>
          </p:cNvSpPr>
          <p:nvPr>
            <p:ph idx="1"/>
          </p:nvPr>
        </p:nvSpPr>
        <p:spPr/>
        <p:txBody>
          <a:bodyPr>
            <a:normAutofit lnSpcReduction="10000"/>
          </a:bodyPr>
          <a:lstStyle/>
          <a:p>
            <a:r>
              <a:rPr lang="en-IN" sz="2400" dirty="0" smtClean="0"/>
              <a:t>About 38,395 children fully immunized with first year’s doses of all vaccines</a:t>
            </a:r>
          </a:p>
          <a:p>
            <a:r>
              <a:rPr lang="en-IN" sz="2400" dirty="0" smtClean="0"/>
              <a:t>More than 33,300 children completed second year booster doses</a:t>
            </a:r>
          </a:p>
          <a:p>
            <a:r>
              <a:rPr lang="en-IN" sz="2400" dirty="0" smtClean="0"/>
              <a:t>About 5% children received vaccine for the first time in their life…..</a:t>
            </a:r>
          </a:p>
          <a:p>
            <a:r>
              <a:rPr lang="en-IN" sz="2400" dirty="0" smtClean="0"/>
              <a:t>Quality of sessions, parent’s awareness improved from round to round</a:t>
            </a:r>
          </a:p>
          <a:p>
            <a:r>
              <a:rPr lang="en-IN" sz="2400" dirty="0" smtClean="0"/>
              <a:t>The campaign extended for 3 more months from August to October in all the six districts at State’s own initiative. </a:t>
            </a:r>
          </a:p>
          <a:p>
            <a:r>
              <a:rPr lang="en-IN" sz="2400" dirty="0" smtClean="0"/>
              <a:t>10,000 more children have been Fully immunized (Total 48000 children immunized) till now in the six districts</a:t>
            </a:r>
            <a:endParaRPr lang="en-IN" sz="2400" dirty="0"/>
          </a:p>
        </p:txBody>
      </p:sp>
    </p:spTree>
    <p:extLst>
      <p:ext uri="{BB962C8B-B14F-4D97-AF65-F5344CB8AC3E}">
        <p14:creationId xmlns:p14="http://schemas.microsoft.com/office/powerpoint/2010/main" val="2973237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2354263"/>
            <a:ext cx="9143999" cy="1578793"/>
          </a:xfrm>
          <a:solidFill>
            <a:srgbClr val="7030A0"/>
          </a:solidFill>
        </p:spPr>
        <p:txBody>
          <a:bodyPr/>
          <a:lstStyle/>
          <a:p>
            <a:pPr eaLnBrk="1" hangingPunct="1"/>
            <a:r>
              <a:rPr lang="en-US" altLang="en-US" b="1" dirty="0" smtClean="0">
                <a:solidFill>
                  <a:schemeClr val="bg1"/>
                </a:solidFill>
              </a:rPr>
              <a:t>Polio Endgame</a:t>
            </a:r>
            <a:endParaRPr lang="en-US" altLang="en-US" b="1" dirty="0" smtClean="0">
              <a:solidFill>
                <a:schemeClr val="bg1"/>
              </a:solidFill>
            </a:endParaRPr>
          </a:p>
        </p:txBody>
      </p:sp>
    </p:spTree>
    <p:extLst>
      <p:ext uri="{BB962C8B-B14F-4D97-AF65-F5344CB8AC3E}">
        <p14:creationId xmlns:p14="http://schemas.microsoft.com/office/powerpoint/2010/main" val="177045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750"/>
          <p:cNvSpPr txBox="1">
            <a:spLocks noChangeArrowheads="1"/>
          </p:cNvSpPr>
          <p:nvPr/>
        </p:nvSpPr>
        <p:spPr bwMode="auto">
          <a:xfrm>
            <a:off x="1381491" y="1740002"/>
            <a:ext cx="2127006" cy="660565"/>
          </a:xfrm>
          <a:prstGeom prst="rect">
            <a:avLst/>
          </a:prstGeom>
          <a:solidFill>
            <a:srgbClr val="00000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eaLnBrk="1" fontAlgn="base" hangingPunct="1">
              <a:lnSpc>
                <a:spcPct val="125000"/>
              </a:lnSpc>
              <a:spcBef>
                <a:spcPct val="0"/>
              </a:spcBef>
              <a:spcAft>
                <a:spcPct val="0"/>
              </a:spcAft>
              <a:defRPr/>
            </a:pPr>
            <a:r>
              <a:rPr lang="en-US" sz="1477" b="1" kern="0" dirty="0">
                <a:solidFill>
                  <a:srgbClr val="FFFFFF"/>
                </a:solidFill>
              </a:rPr>
              <a:t>125 Polio Endemic countries </a:t>
            </a:r>
          </a:p>
        </p:txBody>
      </p:sp>
      <p:sp>
        <p:nvSpPr>
          <p:cNvPr id="1131" name="Text Box 750"/>
          <p:cNvSpPr txBox="1">
            <a:spLocks noChangeArrowheads="1"/>
          </p:cNvSpPr>
          <p:nvPr/>
        </p:nvSpPr>
        <p:spPr bwMode="auto">
          <a:xfrm>
            <a:off x="1381491" y="1210333"/>
            <a:ext cx="2127006" cy="1228798"/>
          </a:xfrm>
          <a:prstGeom prst="rect">
            <a:avLst/>
          </a:prstGeom>
          <a:solidFill>
            <a:srgbClr val="000000"/>
          </a:solidFill>
          <a:ln w="28575">
            <a:solidFill>
              <a:srgbClr val="000000"/>
            </a:solidFill>
            <a:miter lim="800000"/>
            <a:headEnd/>
            <a:tailEnd/>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eaLnBrk="1" fontAlgn="base" hangingPunct="1">
              <a:lnSpc>
                <a:spcPct val="125000"/>
              </a:lnSpc>
              <a:spcBef>
                <a:spcPct val="0"/>
              </a:spcBef>
              <a:spcAft>
                <a:spcPct val="0"/>
              </a:spcAft>
              <a:defRPr/>
            </a:pPr>
            <a:r>
              <a:rPr lang="en-US" sz="1477" b="1" kern="0" dirty="0">
                <a:solidFill>
                  <a:srgbClr val="000000"/>
                </a:solidFill>
              </a:rPr>
              <a:t>125 Polio Endemic countries </a:t>
            </a:r>
          </a:p>
          <a:p>
            <a:pPr algn="ctr" defTabSz="913980" eaLnBrk="1" fontAlgn="base" hangingPunct="1">
              <a:lnSpc>
                <a:spcPct val="125000"/>
              </a:lnSpc>
              <a:spcBef>
                <a:spcPct val="0"/>
              </a:spcBef>
              <a:spcAft>
                <a:spcPct val="0"/>
              </a:spcAft>
              <a:defRPr/>
            </a:pPr>
            <a:r>
              <a:rPr lang="en-US" sz="1477" b="1" kern="0" dirty="0">
                <a:solidFill>
                  <a:srgbClr val="000000"/>
                </a:solidFill>
              </a:rPr>
              <a:t>to </a:t>
            </a:r>
          </a:p>
          <a:p>
            <a:pPr algn="ctr" defTabSz="913980" eaLnBrk="1" fontAlgn="base" hangingPunct="1">
              <a:lnSpc>
                <a:spcPct val="125000"/>
              </a:lnSpc>
              <a:spcBef>
                <a:spcPct val="0"/>
              </a:spcBef>
              <a:spcAft>
                <a:spcPct val="0"/>
              </a:spcAft>
              <a:defRPr/>
            </a:pPr>
            <a:r>
              <a:rPr lang="en-US" sz="1477" b="1" kern="0" dirty="0">
                <a:solidFill>
                  <a:srgbClr val="000000"/>
                </a:solidFill>
              </a:rPr>
              <a:t>3 endemic countries</a:t>
            </a:r>
          </a:p>
        </p:txBody>
      </p:sp>
      <p:graphicFrame>
        <p:nvGraphicFramePr>
          <p:cNvPr id="2" name="Object 14"/>
          <p:cNvGraphicFramePr>
            <a:graphicFrameLocks noChangeAspect="1"/>
          </p:cNvGraphicFramePr>
          <p:nvPr>
            <p:extLst/>
          </p:nvPr>
        </p:nvGraphicFramePr>
        <p:xfrm>
          <a:off x="-33932" y="2251082"/>
          <a:ext cx="8878766" cy="4169020"/>
        </p:xfrm>
        <a:graphic>
          <a:graphicData uri="http://schemas.openxmlformats.org/drawingml/2006/chart">
            <c:chart xmlns:c="http://schemas.openxmlformats.org/drawingml/2006/chart" xmlns:r="http://schemas.openxmlformats.org/officeDocument/2006/relationships" r:id="rId3"/>
          </a:graphicData>
        </a:graphic>
      </p:graphicFrame>
      <p:sp>
        <p:nvSpPr>
          <p:cNvPr id="219139" name="Rectangle 3"/>
          <p:cNvSpPr>
            <a:spLocks noChangeArrowheads="1"/>
          </p:cNvSpPr>
          <p:nvPr/>
        </p:nvSpPr>
        <p:spPr bwMode="auto">
          <a:xfrm>
            <a:off x="317989" y="437899"/>
            <a:ext cx="8508022" cy="8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42618" fontAlgn="base">
              <a:lnSpc>
                <a:spcPct val="110000"/>
              </a:lnSpc>
              <a:spcBef>
                <a:spcPct val="0"/>
              </a:spcBef>
              <a:spcAft>
                <a:spcPct val="0"/>
              </a:spcAft>
            </a:pPr>
            <a:r>
              <a:rPr lang="en-GB" sz="3323" b="1" i="1" dirty="0">
                <a:solidFill>
                  <a:srgbClr val="FFFFFF"/>
                </a:solidFill>
              </a:rPr>
              <a:t>Wild Poliovirus Eradication, 1988-2012</a:t>
            </a:r>
            <a:endParaRPr lang="en-US" sz="3323" b="1" i="1" dirty="0">
              <a:solidFill>
                <a:srgbClr val="FFFFFF"/>
              </a:solidFill>
            </a:endParaRPr>
          </a:p>
        </p:txBody>
      </p:sp>
      <p:grpSp>
        <p:nvGrpSpPr>
          <p:cNvPr id="379" name="Group 4"/>
          <p:cNvGrpSpPr>
            <a:grpSpLocks/>
          </p:cNvGrpSpPr>
          <p:nvPr/>
        </p:nvGrpSpPr>
        <p:grpSpPr bwMode="auto">
          <a:xfrm>
            <a:off x="3442028" y="1177395"/>
            <a:ext cx="5184576" cy="2977402"/>
            <a:chOff x="0" y="1076"/>
            <a:chExt cx="2454" cy="1305"/>
          </a:xfrm>
        </p:grpSpPr>
        <p:sp>
          <p:nvSpPr>
            <p:cNvPr id="380" name="Text Box 5"/>
            <p:cNvSpPr txBox="1">
              <a:spLocks noChangeArrowheads="1"/>
            </p:cNvSpPr>
            <p:nvPr/>
          </p:nvSpPr>
          <p:spPr bwMode="auto">
            <a:xfrm>
              <a:off x="1079" y="2241"/>
              <a:ext cx="28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980" fontAlgn="base">
                <a:spcBef>
                  <a:spcPct val="0"/>
                </a:spcBef>
                <a:spcAft>
                  <a:spcPct val="0"/>
                </a:spcAft>
                <a:defRPr/>
              </a:pPr>
              <a:r>
                <a:rPr lang="en-GB" sz="1477" b="1" kern="0" dirty="0">
                  <a:solidFill>
                    <a:srgbClr val="FFFFFF"/>
                  </a:solidFill>
                </a:rPr>
                <a:t>1988</a:t>
              </a:r>
            </a:p>
          </p:txBody>
        </p:sp>
        <p:sp>
          <p:nvSpPr>
            <p:cNvPr id="381" name="Freeform 6"/>
            <p:cNvSpPr>
              <a:spLocks/>
            </p:cNvSpPr>
            <p:nvPr/>
          </p:nvSpPr>
          <p:spPr bwMode="auto">
            <a:xfrm>
              <a:off x="0" y="1233"/>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2" name="Freeform 7"/>
            <p:cNvSpPr>
              <a:spLocks/>
            </p:cNvSpPr>
            <p:nvPr/>
          </p:nvSpPr>
          <p:spPr bwMode="auto">
            <a:xfrm>
              <a:off x="192" y="1285"/>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3" name="Freeform 8"/>
            <p:cNvSpPr>
              <a:spLocks/>
            </p:cNvSpPr>
            <p:nvPr/>
          </p:nvSpPr>
          <p:spPr bwMode="auto">
            <a:xfrm>
              <a:off x="192" y="1315"/>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4" name="Freeform 9"/>
            <p:cNvSpPr>
              <a:spLocks/>
            </p:cNvSpPr>
            <p:nvPr/>
          </p:nvSpPr>
          <p:spPr bwMode="auto">
            <a:xfrm>
              <a:off x="192" y="1331"/>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5" name="Freeform 10"/>
            <p:cNvSpPr>
              <a:spLocks/>
            </p:cNvSpPr>
            <p:nvPr/>
          </p:nvSpPr>
          <p:spPr bwMode="auto">
            <a:xfrm>
              <a:off x="571" y="1947"/>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6" name="Freeform 11"/>
            <p:cNvSpPr>
              <a:spLocks/>
            </p:cNvSpPr>
            <p:nvPr/>
          </p:nvSpPr>
          <p:spPr bwMode="auto">
            <a:xfrm>
              <a:off x="475" y="1872"/>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7" name="Freeform 12"/>
            <p:cNvSpPr>
              <a:spLocks/>
            </p:cNvSpPr>
            <p:nvPr/>
          </p:nvSpPr>
          <p:spPr bwMode="auto">
            <a:xfrm>
              <a:off x="480" y="1861"/>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8" name="Freeform 13"/>
            <p:cNvSpPr>
              <a:spLocks/>
            </p:cNvSpPr>
            <p:nvPr/>
          </p:nvSpPr>
          <p:spPr bwMode="auto">
            <a:xfrm>
              <a:off x="205" y="1419"/>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89" name="Freeform 14"/>
            <p:cNvSpPr>
              <a:spLocks/>
            </p:cNvSpPr>
            <p:nvPr/>
          </p:nvSpPr>
          <p:spPr bwMode="auto">
            <a:xfrm>
              <a:off x="25" y="1111"/>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0" name="Freeform 15"/>
            <p:cNvSpPr>
              <a:spLocks/>
            </p:cNvSpPr>
            <p:nvPr/>
          </p:nvSpPr>
          <p:spPr bwMode="auto">
            <a:xfrm>
              <a:off x="327" y="1221"/>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1" name="Freeform 16"/>
            <p:cNvSpPr>
              <a:spLocks/>
            </p:cNvSpPr>
            <p:nvPr/>
          </p:nvSpPr>
          <p:spPr bwMode="auto">
            <a:xfrm>
              <a:off x="339" y="1268"/>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2" name="Freeform 17"/>
            <p:cNvSpPr>
              <a:spLocks/>
            </p:cNvSpPr>
            <p:nvPr/>
          </p:nvSpPr>
          <p:spPr bwMode="auto">
            <a:xfrm>
              <a:off x="384" y="1395"/>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3" name="Freeform 18"/>
            <p:cNvSpPr>
              <a:spLocks/>
            </p:cNvSpPr>
            <p:nvPr/>
          </p:nvSpPr>
          <p:spPr bwMode="auto">
            <a:xfrm>
              <a:off x="441" y="1785"/>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4" name="Freeform 19"/>
            <p:cNvSpPr>
              <a:spLocks/>
            </p:cNvSpPr>
            <p:nvPr/>
          </p:nvSpPr>
          <p:spPr bwMode="auto">
            <a:xfrm>
              <a:off x="429" y="1756"/>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395" name="Freeform 20"/>
            <p:cNvSpPr>
              <a:spLocks/>
            </p:cNvSpPr>
            <p:nvPr/>
          </p:nvSpPr>
          <p:spPr bwMode="auto">
            <a:xfrm>
              <a:off x="416" y="1744"/>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6" name="Freeform 21"/>
            <p:cNvSpPr>
              <a:spLocks/>
            </p:cNvSpPr>
            <p:nvPr/>
          </p:nvSpPr>
          <p:spPr bwMode="auto">
            <a:xfrm>
              <a:off x="410" y="1756"/>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7" name="Freeform 22"/>
            <p:cNvSpPr>
              <a:spLocks/>
            </p:cNvSpPr>
            <p:nvPr/>
          </p:nvSpPr>
          <p:spPr bwMode="auto">
            <a:xfrm>
              <a:off x="397" y="1727"/>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398" name="Freeform 23"/>
            <p:cNvSpPr>
              <a:spLocks/>
            </p:cNvSpPr>
            <p:nvPr/>
          </p:nvSpPr>
          <p:spPr bwMode="auto">
            <a:xfrm>
              <a:off x="423" y="1727"/>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399" name="Freeform 24"/>
            <p:cNvSpPr>
              <a:spLocks/>
            </p:cNvSpPr>
            <p:nvPr/>
          </p:nvSpPr>
          <p:spPr bwMode="auto">
            <a:xfrm>
              <a:off x="230" y="1582"/>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0" name="Freeform 25"/>
            <p:cNvSpPr>
              <a:spLocks/>
            </p:cNvSpPr>
            <p:nvPr/>
          </p:nvSpPr>
          <p:spPr bwMode="auto">
            <a:xfrm>
              <a:off x="460" y="1686"/>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1" name="Freeform 26"/>
            <p:cNvSpPr>
              <a:spLocks/>
            </p:cNvSpPr>
            <p:nvPr/>
          </p:nvSpPr>
          <p:spPr bwMode="auto">
            <a:xfrm>
              <a:off x="468" y="1698"/>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2" name="Freeform 27"/>
            <p:cNvSpPr>
              <a:spLocks/>
            </p:cNvSpPr>
            <p:nvPr/>
          </p:nvSpPr>
          <p:spPr bwMode="auto">
            <a:xfrm>
              <a:off x="506" y="1727"/>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3" name="Freeform 28"/>
            <p:cNvSpPr>
              <a:spLocks/>
            </p:cNvSpPr>
            <p:nvPr/>
          </p:nvSpPr>
          <p:spPr bwMode="auto">
            <a:xfrm>
              <a:off x="532" y="1715"/>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4" name="Freeform 29"/>
            <p:cNvSpPr>
              <a:spLocks/>
            </p:cNvSpPr>
            <p:nvPr/>
          </p:nvSpPr>
          <p:spPr bwMode="auto">
            <a:xfrm>
              <a:off x="506" y="1674"/>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5" name="Line 30"/>
            <p:cNvSpPr>
              <a:spLocks noChangeShapeType="1"/>
            </p:cNvSpPr>
            <p:nvPr/>
          </p:nvSpPr>
          <p:spPr bwMode="auto">
            <a:xfrm>
              <a:off x="545" y="1704"/>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6" name="Freeform 31"/>
            <p:cNvSpPr>
              <a:spLocks/>
            </p:cNvSpPr>
            <p:nvPr/>
          </p:nvSpPr>
          <p:spPr bwMode="auto">
            <a:xfrm>
              <a:off x="205" y="1146"/>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7" name="Freeform 32"/>
            <p:cNvSpPr>
              <a:spLocks/>
            </p:cNvSpPr>
            <p:nvPr/>
          </p:nvSpPr>
          <p:spPr bwMode="auto">
            <a:xfrm>
              <a:off x="205" y="1146"/>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08" name="Line 33"/>
            <p:cNvSpPr>
              <a:spLocks noChangeShapeType="1"/>
            </p:cNvSpPr>
            <p:nvPr/>
          </p:nvSpPr>
          <p:spPr bwMode="auto">
            <a:xfrm flipH="1">
              <a:off x="672" y="146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09" name="Freeform 34"/>
            <p:cNvSpPr>
              <a:spLocks/>
            </p:cNvSpPr>
            <p:nvPr/>
          </p:nvSpPr>
          <p:spPr bwMode="auto">
            <a:xfrm>
              <a:off x="597" y="1192"/>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0" name="Freeform 35"/>
            <p:cNvSpPr>
              <a:spLocks/>
            </p:cNvSpPr>
            <p:nvPr/>
          </p:nvSpPr>
          <p:spPr bwMode="auto">
            <a:xfrm>
              <a:off x="685" y="1094"/>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1" name="Freeform 36"/>
            <p:cNvSpPr>
              <a:spLocks/>
            </p:cNvSpPr>
            <p:nvPr/>
          </p:nvSpPr>
          <p:spPr bwMode="auto">
            <a:xfrm>
              <a:off x="441" y="1152"/>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2" name="Freeform 37"/>
            <p:cNvSpPr>
              <a:spLocks/>
            </p:cNvSpPr>
            <p:nvPr/>
          </p:nvSpPr>
          <p:spPr bwMode="auto">
            <a:xfrm>
              <a:off x="628" y="1146"/>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3" name="Freeform 38"/>
            <p:cNvSpPr>
              <a:spLocks/>
            </p:cNvSpPr>
            <p:nvPr/>
          </p:nvSpPr>
          <p:spPr bwMode="auto">
            <a:xfrm>
              <a:off x="397" y="1134"/>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4" name="Freeform 39"/>
            <p:cNvSpPr>
              <a:spLocks/>
            </p:cNvSpPr>
            <p:nvPr/>
          </p:nvSpPr>
          <p:spPr bwMode="auto">
            <a:xfrm>
              <a:off x="487" y="1117"/>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5" name="Freeform 40"/>
            <p:cNvSpPr>
              <a:spLocks/>
            </p:cNvSpPr>
            <p:nvPr/>
          </p:nvSpPr>
          <p:spPr bwMode="auto">
            <a:xfrm>
              <a:off x="685" y="1453"/>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6" name="Freeform 41"/>
            <p:cNvSpPr>
              <a:spLocks/>
            </p:cNvSpPr>
            <p:nvPr/>
          </p:nvSpPr>
          <p:spPr bwMode="auto">
            <a:xfrm>
              <a:off x="660" y="1105"/>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7" name="Freeform 42"/>
            <p:cNvSpPr>
              <a:spLocks/>
            </p:cNvSpPr>
            <p:nvPr/>
          </p:nvSpPr>
          <p:spPr bwMode="auto">
            <a:xfrm>
              <a:off x="576" y="1168"/>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8" name="Freeform 43"/>
            <p:cNvSpPr>
              <a:spLocks/>
            </p:cNvSpPr>
            <p:nvPr/>
          </p:nvSpPr>
          <p:spPr bwMode="auto">
            <a:xfrm>
              <a:off x="460" y="1105"/>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19" name="Freeform 44"/>
            <p:cNvSpPr>
              <a:spLocks/>
            </p:cNvSpPr>
            <p:nvPr/>
          </p:nvSpPr>
          <p:spPr bwMode="auto">
            <a:xfrm>
              <a:off x="564" y="1128"/>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0" name="Freeform 45"/>
            <p:cNvSpPr>
              <a:spLocks/>
            </p:cNvSpPr>
            <p:nvPr/>
          </p:nvSpPr>
          <p:spPr bwMode="auto">
            <a:xfrm>
              <a:off x="564" y="1280"/>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1" name="Freeform 46"/>
            <p:cNvSpPr>
              <a:spLocks/>
            </p:cNvSpPr>
            <p:nvPr/>
          </p:nvSpPr>
          <p:spPr bwMode="auto">
            <a:xfrm>
              <a:off x="538" y="1164"/>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2" name="Freeform 47"/>
            <p:cNvSpPr>
              <a:spLocks/>
            </p:cNvSpPr>
            <p:nvPr/>
          </p:nvSpPr>
          <p:spPr bwMode="auto">
            <a:xfrm>
              <a:off x="519" y="1094"/>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3" name="Freeform 48"/>
            <p:cNvSpPr>
              <a:spLocks/>
            </p:cNvSpPr>
            <p:nvPr/>
          </p:nvSpPr>
          <p:spPr bwMode="auto">
            <a:xfrm>
              <a:off x="224" y="1395"/>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4" name="Freeform 49"/>
            <p:cNvSpPr>
              <a:spLocks/>
            </p:cNvSpPr>
            <p:nvPr/>
          </p:nvSpPr>
          <p:spPr bwMode="auto">
            <a:xfrm>
              <a:off x="564" y="1094"/>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5" name="Freeform 50"/>
            <p:cNvSpPr>
              <a:spLocks/>
            </p:cNvSpPr>
            <p:nvPr/>
          </p:nvSpPr>
          <p:spPr bwMode="auto">
            <a:xfrm>
              <a:off x="576" y="1315"/>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6" name="Freeform 51"/>
            <p:cNvSpPr>
              <a:spLocks/>
            </p:cNvSpPr>
            <p:nvPr/>
          </p:nvSpPr>
          <p:spPr bwMode="auto">
            <a:xfrm>
              <a:off x="673" y="1488"/>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7" name="Freeform 52"/>
            <p:cNvSpPr>
              <a:spLocks/>
            </p:cNvSpPr>
            <p:nvPr/>
          </p:nvSpPr>
          <p:spPr bwMode="auto">
            <a:xfrm>
              <a:off x="673" y="1268"/>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28" name="Freeform 53"/>
            <p:cNvSpPr>
              <a:spLocks/>
            </p:cNvSpPr>
            <p:nvPr/>
          </p:nvSpPr>
          <p:spPr bwMode="auto">
            <a:xfrm>
              <a:off x="660" y="1825"/>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29" name="Freeform 54"/>
            <p:cNvSpPr>
              <a:spLocks/>
            </p:cNvSpPr>
            <p:nvPr/>
          </p:nvSpPr>
          <p:spPr bwMode="auto">
            <a:xfrm>
              <a:off x="493" y="1774"/>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0" name="Freeform 55"/>
            <p:cNvSpPr>
              <a:spLocks/>
            </p:cNvSpPr>
            <p:nvPr/>
          </p:nvSpPr>
          <p:spPr bwMode="auto">
            <a:xfrm>
              <a:off x="538" y="1774"/>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1" name="Freeform 56"/>
            <p:cNvSpPr>
              <a:spLocks/>
            </p:cNvSpPr>
            <p:nvPr/>
          </p:nvSpPr>
          <p:spPr bwMode="auto">
            <a:xfrm>
              <a:off x="634" y="1809"/>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32" name="Freeform 57"/>
            <p:cNvSpPr>
              <a:spLocks/>
            </p:cNvSpPr>
            <p:nvPr/>
          </p:nvSpPr>
          <p:spPr bwMode="auto">
            <a:xfrm>
              <a:off x="460" y="1797"/>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3" name="Line 58"/>
            <p:cNvSpPr>
              <a:spLocks noChangeShapeType="1"/>
            </p:cNvSpPr>
            <p:nvPr/>
          </p:nvSpPr>
          <p:spPr bwMode="auto">
            <a:xfrm>
              <a:off x="634" y="1774"/>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34" name="Line 59"/>
            <p:cNvSpPr>
              <a:spLocks noChangeShapeType="1"/>
            </p:cNvSpPr>
            <p:nvPr/>
          </p:nvSpPr>
          <p:spPr bwMode="auto">
            <a:xfrm>
              <a:off x="621"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35" name="Line 60"/>
            <p:cNvSpPr>
              <a:spLocks noChangeShapeType="1"/>
            </p:cNvSpPr>
            <p:nvPr/>
          </p:nvSpPr>
          <p:spPr bwMode="auto">
            <a:xfrm>
              <a:off x="621" y="172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36" name="Freeform 61"/>
            <p:cNvSpPr>
              <a:spLocks/>
            </p:cNvSpPr>
            <p:nvPr/>
          </p:nvSpPr>
          <p:spPr bwMode="auto">
            <a:xfrm>
              <a:off x="558" y="1721"/>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7" name="Freeform 62"/>
            <p:cNvSpPr>
              <a:spLocks/>
            </p:cNvSpPr>
            <p:nvPr/>
          </p:nvSpPr>
          <p:spPr bwMode="auto">
            <a:xfrm>
              <a:off x="634" y="1785"/>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8" name="Freeform 63"/>
            <p:cNvSpPr>
              <a:spLocks/>
            </p:cNvSpPr>
            <p:nvPr/>
          </p:nvSpPr>
          <p:spPr bwMode="auto">
            <a:xfrm>
              <a:off x="589" y="1727"/>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39" name="Freeform 64"/>
            <p:cNvSpPr>
              <a:spLocks/>
            </p:cNvSpPr>
            <p:nvPr/>
          </p:nvSpPr>
          <p:spPr bwMode="auto">
            <a:xfrm>
              <a:off x="634" y="175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40" name="Line 65"/>
            <p:cNvSpPr>
              <a:spLocks noChangeShapeType="1"/>
            </p:cNvSpPr>
            <p:nvPr/>
          </p:nvSpPr>
          <p:spPr bwMode="auto">
            <a:xfrm flipH="1">
              <a:off x="628" y="1756"/>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41" name="Line 66"/>
            <p:cNvSpPr>
              <a:spLocks noChangeShapeType="1"/>
            </p:cNvSpPr>
            <p:nvPr/>
          </p:nvSpPr>
          <p:spPr bwMode="auto">
            <a:xfrm>
              <a:off x="628" y="1751"/>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42" name="Freeform 67"/>
            <p:cNvSpPr>
              <a:spLocks/>
            </p:cNvSpPr>
            <p:nvPr/>
          </p:nvSpPr>
          <p:spPr bwMode="auto">
            <a:xfrm>
              <a:off x="615" y="1733"/>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43" name="Line 68"/>
            <p:cNvSpPr>
              <a:spLocks noChangeShapeType="1"/>
            </p:cNvSpPr>
            <p:nvPr/>
          </p:nvSpPr>
          <p:spPr bwMode="auto">
            <a:xfrm>
              <a:off x="602"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444" name="Freeform 69"/>
            <p:cNvSpPr>
              <a:spLocks/>
            </p:cNvSpPr>
            <p:nvPr/>
          </p:nvSpPr>
          <p:spPr bwMode="auto">
            <a:xfrm>
              <a:off x="621" y="1739"/>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45" name="Freeform 70"/>
            <p:cNvSpPr>
              <a:spLocks/>
            </p:cNvSpPr>
            <p:nvPr/>
          </p:nvSpPr>
          <p:spPr bwMode="auto">
            <a:xfrm>
              <a:off x="691" y="2285"/>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46" name="Freeform 71"/>
            <p:cNvSpPr>
              <a:spLocks/>
            </p:cNvSpPr>
            <p:nvPr/>
          </p:nvSpPr>
          <p:spPr bwMode="auto">
            <a:xfrm>
              <a:off x="685" y="2285"/>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47" name="Freeform 72"/>
            <p:cNvSpPr>
              <a:spLocks/>
            </p:cNvSpPr>
            <p:nvPr/>
          </p:nvSpPr>
          <p:spPr bwMode="auto">
            <a:xfrm>
              <a:off x="582" y="2035"/>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48" name="Freeform 73"/>
            <p:cNvSpPr>
              <a:spLocks/>
            </p:cNvSpPr>
            <p:nvPr/>
          </p:nvSpPr>
          <p:spPr bwMode="auto">
            <a:xfrm>
              <a:off x="641" y="2314"/>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49" name="Freeform 74"/>
            <p:cNvSpPr>
              <a:spLocks/>
            </p:cNvSpPr>
            <p:nvPr/>
          </p:nvSpPr>
          <p:spPr bwMode="auto">
            <a:xfrm>
              <a:off x="679" y="2099"/>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50" name="Freeform 75"/>
            <p:cNvSpPr>
              <a:spLocks/>
            </p:cNvSpPr>
            <p:nvPr/>
          </p:nvSpPr>
          <p:spPr bwMode="auto">
            <a:xfrm>
              <a:off x="628" y="2017"/>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51" name="Freeform 76"/>
            <p:cNvSpPr>
              <a:spLocks/>
            </p:cNvSpPr>
            <p:nvPr/>
          </p:nvSpPr>
          <p:spPr bwMode="auto">
            <a:xfrm>
              <a:off x="564" y="2006"/>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2" name="Freeform 77"/>
            <p:cNvSpPr>
              <a:spLocks/>
            </p:cNvSpPr>
            <p:nvPr/>
          </p:nvSpPr>
          <p:spPr bwMode="auto">
            <a:xfrm>
              <a:off x="628" y="2309"/>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3" name="Freeform 78"/>
            <p:cNvSpPr>
              <a:spLocks/>
            </p:cNvSpPr>
            <p:nvPr/>
          </p:nvSpPr>
          <p:spPr bwMode="auto">
            <a:xfrm>
              <a:off x="609" y="2325"/>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4" name="Freeform 79"/>
            <p:cNvSpPr>
              <a:spLocks/>
            </p:cNvSpPr>
            <p:nvPr/>
          </p:nvSpPr>
          <p:spPr bwMode="auto">
            <a:xfrm>
              <a:off x="576" y="2268"/>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5" name="Freeform 80"/>
            <p:cNvSpPr>
              <a:spLocks/>
            </p:cNvSpPr>
            <p:nvPr/>
          </p:nvSpPr>
          <p:spPr bwMode="auto">
            <a:xfrm>
              <a:off x="576" y="2227"/>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6" name="Freeform 81"/>
            <p:cNvSpPr>
              <a:spLocks/>
            </p:cNvSpPr>
            <p:nvPr/>
          </p:nvSpPr>
          <p:spPr bwMode="auto">
            <a:xfrm>
              <a:off x="571" y="2210"/>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7" name="Freeform 82"/>
            <p:cNvSpPr>
              <a:spLocks/>
            </p:cNvSpPr>
            <p:nvPr/>
          </p:nvSpPr>
          <p:spPr bwMode="auto">
            <a:xfrm>
              <a:off x="597" y="2309"/>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58" name="Freeform 83"/>
            <p:cNvSpPr>
              <a:spLocks/>
            </p:cNvSpPr>
            <p:nvPr/>
          </p:nvSpPr>
          <p:spPr bwMode="auto">
            <a:xfrm>
              <a:off x="641" y="2337"/>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59" name="Freeform 84"/>
            <p:cNvSpPr>
              <a:spLocks/>
            </p:cNvSpPr>
            <p:nvPr/>
          </p:nvSpPr>
          <p:spPr bwMode="auto">
            <a:xfrm>
              <a:off x="961" y="1320"/>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0" name="Freeform 85"/>
            <p:cNvSpPr>
              <a:spLocks/>
            </p:cNvSpPr>
            <p:nvPr/>
          </p:nvSpPr>
          <p:spPr bwMode="auto">
            <a:xfrm>
              <a:off x="968" y="1751"/>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1" name="Freeform 86"/>
            <p:cNvSpPr>
              <a:spLocks/>
            </p:cNvSpPr>
            <p:nvPr/>
          </p:nvSpPr>
          <p:spPr bwMode="auto">
            <a:xfrm>
              <a:off x="1019" y="1809"/>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2" name="Freeform 87"/>
            <p:cNvSpPr>
              <a:spLocks/>
            </p:cNvSpPr>
            <p:nvPr/>
          </p:nvSpPr>
          <p:spPr bwMode="auto">
            <a:xfrm>
              <a:off x="1045" y="1791"/>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3" name="Freeform 88"/>
            <p:cNvSpPr>
              <a:spLocks/>
            </p:cNvSpPr>
            <p:nvPr/>
          </p:nvSpPr>
          <p:spPr bwMode="auto">
            <a:xfrm>
              <a:off x="1005" y="1803"/>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4" name="Freeform 89"/>
            <p:cNvSpPr>
              <a:spLocks/>
            </p:cNvSpPr>
            <p:nvPr/>
          </p:nvSpPr>
          <p:spPr bwMode="auto">
            <a:xfrm>
              <a:off x="986" y="1780"/>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5" name="Freeform 90"/>
            <p:cNvSpPr>
              <a:spLocks/>
            </p:cNvSpPr>
            <p:nvPr/>
          </p:nvSpPr>
          <p:spPr bwMode="auto">
            <a:xfrm>
              <a:off x="973" y="1780"/>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6" name="Freeform 91"/>
            <p:cNvSpPr>
              <a:spLocks/>
            </p:cNvSpPr>
            <p:nvPr/>
          </p:nvSpPr>
          <p:spPr bwMode="auto">
            <a:xfrm>
              <a:off x="973" y="1768"/>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7" name="Freeform 92"/>
            <p:cNvSpPr>
              <a:spLocks/>
            </p:cNvSpPr>
            <p:nvPr/>
          </p:nvSpPr>
          <p:spPr bwMode="auto">
            <a:xfrm>
              <a:off x="980" y="1668"/>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8" name="Freeform 93"/>
            <p:cNvSpPr>
              <a:spLocks/>
            </p:cNvSpPr>
            <p:nvPr/>
          </p:nvSpPr>
          <p:spPr bwMode="auto">
            <a:xfrm>
              <a:off x="1012" y="1686"/>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69" name="Freeform 94"/>
            <p:cNvSpPr>
              <a:spLocks/>
            </p:cNvSpPr>
            <p:nvPr/>
          </p:nvSpPr>
          <p:spPr bwMode="auto">
            <a:xfrm>
              <a:off x="1063" y="1762"/>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0" name="Freeform 95"/>
            <p:cNvSpPr>
              <a:spLocks/>
            </p:cNvSpPr>
            <p:nvPr/>
          </p:nvSpPr>
          <p:spPr bwMode="auto">
            <a:xfrm>
              <a:off x="685" y="1831"/>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471" name="Freeform 96"/>
            <p:cNvSpPr>
              <a:spLocks/>
            </p:cNvSpPr>
            <p:nvPr/>
          </p:nvSpPr>
          <p:spPr bwMode="auto">
            <a:xfrm>
              <a:off x="935" y="1762"/>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2" name="Freeform 97"/>
            <p:cNvSpPr>
              <a:spLocks/>
            </p:cNvSpPr>
            <p:nvPr/>
          </p:nvSpPr>
          <p:spPr bwMode="auto">
            <a:xfrm>
              <a:off x="1332" y="1890"/>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3" name="Freeform 98"/>
            <p:cNvSpPr>
              <a:spLocks/>
            </p:cNvSpPr>
            <p:nvPr/>
          </p:nvSpPr>
          <p:spPr bwMode="auto">
            <a:xfrm>
              <a:off x="1269" y="1930"/>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4" name="Freeform 99"/>
            <p:cNvSpPr>
              <a:spLocks/>
            </p:cNvSpPr>
            <p:nvPr/>
          </p:nvSpPr>
          <p:spPr bwMode="auto">
            <a:xfrm>
              <a:off x="1198" y="1913"/>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5" name="Freeform 100"/>
            <p:cNvSpPr>
              <a:spLocks/>
            </p:cNvSpPr>
            <p:nvPr/>
          </p:nvSpPr>
          <p:spPr bwMode="auto">
            <a:xfrm>
              <a:off x="1351" y="1941"/>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6" name="Freeform 101"/>
            <p:cNvSpPr>
              <a:spLocks/>
            </p:cNvSpPr>
            <p:nvPr/>
          </p:nvSpPr>
          <p:spPr bwMode="auto">
            <a:xfrm>
              <a:off x="1198" y="1837"/>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7" name="Freeform 102"/>
            <p:cNvSpPr>
              <a:spLocks/>
            </p:cNvSpPr>
            <p:nvPr/>
          </p:nvSpPr>
          <p:spPr bwMode="auto">
            <a:xfrm>
              <a:off x="1198" y="190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8" name="Freeform 103"/>
            <p:cNvSpPr>
              <a:spLocks/>
            </p:cNvSpPr>
            <p:nvPr/>
          </p:nvSpPr>
          <p:spPr bwMode="auto">
            <a:xfrm>
              <a:off x="538" y="1831"/>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79" name="Freeform 104"/>
            <p:cNvSpPr>
              <a:spLocks/>
            </p:cNvSpPr>
            <p:nvPr/>
          </p:nvSpPr>
          <p:spPr bwMode="auto">
            <a:xfrm>
              <a:off x="717" y="186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0" name="Freeform 105"/>
            <p:cNvSpPr>
              <a:spLocks/>
            </p:cNvSpPr>
            <p:nvPr/>
          </p:nvSpPr>
          <p:spPr bwMode="auto">
            <a:xfrm>
              <a:off x="1332" y="1843"/>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1" name="Freeform 106"/>
            <p:cNvSpPr>
              <a:spLocks/>
            </p:cNvSpPr>
            <p:nvPr/>
          </p:nvSpPr>
          <p:spPr bwMode="auto">
            <a:xfrm>
              <a:off x="1185" y="1291"/>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2" name="Freeform 107"/>
            <p:cNvSpPr>
              <a:spLocks/>
            </p:cNvSpPr>
            <p:nvPr/>
          </p:nvSpPr>
          <p:spPr bwMode="auto">
            <a:xfrm>
              <a:off x="1236" y="1274"/>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3" name="Freeform 108"/>
            <p:cNvSpPr>
              <a:spLocks/>
            </p:cNvSpPr>
            <p:nvPr/>
          </p:nvSpPr>
          <p:spPr bwMode="auto">
            <a:xfrm>
              <a:off x="775" y="1088"/>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4" name="Freeform 109"/>
            <p:cNvSpPr>
              <a:spLocks/>
            </p:cNvSpPr>
            <p:nvPr/>
          </p:nvSpPr>
          <p:spPr bwMode="auto">
            <a:xfrm>
              <a:off x="1167" y="1419"/>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5" name="Freeform 110"/>
            <p:cNvSpPr>
              <a:spLocks/>
            </p:cNvSpPr>
            <p:nvPr/>
          </p:nvSpPr>
          <p:spPr bwMode="auto">
            <a:xfrm>
              <a:off x="1167" y="1413"/>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6" name="Freeform 111"/>
            <p:cNvSpPr>
              <a:spLocks/>
            </p:cNvSpPr>
            <p:nvPr/>
          </p:nvSpPr>
          <p:spPr bwMode="auto">
            <a:xfrm>
              <a:off x="1192" y="1425"/>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7" name="Freeform 112"/>
            <p:cNvSpPr>
              <a:spLocks/>
            </p:cNvSpPr>
            <p:nvPr/>
          </p:nvSpPr>
          <p:spPr bwMode="auto">
            <a:xfrm>
              <a:off x="1179" y="1431"/>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8" name="Freeform 113"/>
            <p:cNvSpPr>
              <a:spLocks/>
            </p:cNvSpPr>
            <p:nvPr/>
          </p:nvSpPr>
          <p:spPr bwMode="auto">
            <a:xfrm>
              <a:off x="1140" y="1262"/>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89" name="Freeform 114"/>
            <p:cNvSpPr>
              <a:spLocks/>
            </p:cNvSpPr>
            <p:nvPr/>
          </p:nvSpPr>
          <p:spPr bwMode="auto">
            <a:xfrm>
              <a:off x="1153" y="1158"/>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0" name="Freeform 115"/>
            <p:cNvSpPr>
              <a:spLocks/>
            </p:cNvSpPr>
            <p:nvPr/>
          </p:nvSpPr>
          <p:spPr bwMode="auto">
            <a:xfrm>
              <a:off x="1192" y="1146"/>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1" name="Freeform 116"/>
            <p:cNvSpPr>
              <a:spLocks/>
            </p:cNvSpPr>
            <p:nvPr/>
          </p:nvSpPr>
          <p:spPr bwMode="auto">
            <a:xfrm>
              <a:off x="1217" y="1174"/>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2" name="Freeform 117"/>
            <p:cNvSpPr>
              <a:spLocks/>
            </p:cNvSpPr>
            <p:nvPr/>
          </p:nvSpPr>
          <p:spPr bwMode="auto">
            <a:xfrm>
              <a:off x="1045" y="1600"/>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3" name="Freeform 118"/>
            <p:cNvSpPr>
              <a:spLocks/>
            </p:cNvSpPr>
            <p:nvPr/>
          </p:nvSpPr>
          <p:spPr bwMode="auto">
            <a:xfrm>
              <a:off x="980" y="1668"/>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4" name="Freeform 119"/>
            <p:cNvSpPr>
              <a:spLocks/>
            </p:cNvSpPr>
            <p:nvPr/>
          </p:nvSpPr>
          <p:spPr bwMode="auto">
            <a:xfrm>
              <a:off x="1012" y="1605"/>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5" name="Freeform 120"/>
            <p:cNvSpPr>
              <a:spLocks/>
            </p:cNvSpPr>
            <p:nvPr/>
          </p:nvSpPr>
          <p:spPr bwMode="auto">
            <a:xfrm>
              <a:off x="1077" y="1478"/>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6" name="Freeform 121"/>
            <p:cNvSpPr>
              <a:spLocks/>
            </p:cNvSpPr>
            <p:nvPr/>
          </p:nvSpPr>
          <p:spPr bwMode="auto">
            <a:xfrm>
              <a:off x="1173" y="1547"/>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7" name="Freeform 122"/>
            <p:cNvSpPr>
              <a:spLocks/>
            </p:cNvSpPr>
            <p:nvPr/>
          </p:nvSpPr>
          <p:spPr bwMode="auto">
            <a:xfrm>
              <a:off x="1045" y="1535"/>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8" name="Freeform 123"/>
            <p:cNvSpPr>
              <a:spLocks/>
            </p:cNvSpPr>
            <p:nvPr/>
          </p:nvSpPr>
          <p:spPr bwMode="auto">
            <a:xfrm>
              <a:off x="1121" y="1570"/>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499" name="Freeform 124"/>
            <p:cNvSpPr>
              <a:spLocks/>
            </p:cNvSpPr>
            <p:nvPr/>
          </p:nvSpPr>
          <p:spPr bwMode="auto">
            <a:xfrm>
              <a:off x="1045" y="1552"/>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0" name="Freeform 125"/>
            <p:cNvSpPr>
              <a:spLocks/>
            </p:cNvSpPr>
            <p:nvPr/>
          </p:nvSpPr>
          <p:spPr bwMode="auto">
            <a:xfrm>
              <a:off x="1128" y="1466"/>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1" name="Freeform 126"/>
            <p:cNvSpPr>
              <a:spLocks/>
            </p:cNvSpPr>
            <p:nvPr/>
          </p:nvSpPr>
          <p:spPr bwMode="auto">
            <a:xfrm>
              <a:off x="1134" y="1453"/>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2" name="Freeform 127"/>
            <p:cNvSpPr>
              <a:spLocks/>
            </p:cNvSpPr>
            <p:nvPr/>
          </p:nvSpPr>
          <p:spPr bwMode="auto">
            <a:xfrm>
              <a:off x="1071" y="1401"/>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3" name="Freeform 128"/>
            <p:cNvSpPr>
              <a:spLocks/>
            </p:cNvSpPr>
            <p:nvPr/>
          </p:nvSpPr>
          <p:spPr bwMode="auto">
            <a:xfrm>
              <a:off x="1057" y="1437"/>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4" name="Freeform 129"/>
            <p:cNvSpPr>
              <a:spLocks/>
            </p:cNvSpPr>
            <p:nvPr/>
          </p:nvSpPr>
          <p:spPr bwMode="auto">
            <a:xfrm>
              <a:off x="1063" y="1401"/>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5" name="Freeform 130"/>
            <p:cNvSpPr>
              <a:spLocks/>
            </p:cNvSpPr>
            <p:nvPr/>
          </p:nvSpPr>
          <p:spPr bwMode="auto">
            <a:xfrm>
              <a:off x="1037" y="1437"/>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6" name="Freeform 131"/>
            <p:cNvSpPr>
              <a:spLocks/>
            </p:cNvSpPr>
            <p:nvPr/>
          </p:nvSpPr>
          <p:spPr bwMode="auto">
            <a:xfrm>
              <a:off x="1173" y="1861"/>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7" name="Freeform 132"/>
            <p:cNvSpPr>
              <a:spLocks/>
            </p:cNvSpPr>
            <p:nvPr/>
          </p:nvSpPr>
          <p:spPr bwMode="auto">
            <a:xfrm>
              <a:off x="1179" y="1861"/>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8" name="Freeform 133"/>
            <p:cNvSpPr>
              <a:spLocks/>
            </p:cNvSpPr>
            <p:nvPr/>
          </p:nvSpPr>
          <p:spPr bwMode="auto">
            <a:xfrm>
              <a:off x="1128" y="1774"/>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09" name="Freeform 134"/>
            <p:cNvSpPr>
              <a:spLocks/>
            </p:cNvSpPr>
            <p:nvPr/>
          </p:nvSpPr>
          <p:spPr bwMode="auto">
            <a:xfrm>
              <a:off x="1115" y="1785"/>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0" name="Freeform 135"/>
            <p:cNvSpPr>
              <a:spLocks/>
            </p:cNvSpPr>
            <p:nvPr/>
          </p:nvSpPr>
          <p:spPr bwMode="auto">
            <a:xfrm>
              <a:off x="1108" y="1791"/>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1" name="Freeform 136"/>
            <p:cNvSpPr>
              <a:spLocks/>
            </p:cNvSpPr>
            <p:nvPr/>
          </p:nvSpPr>
          <p:spPr bwMode="auto">
            <a:xfrm>
              <a:off x="1083" y="1791"/>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2" name="Freeform 137"/>
            <p:cNvSpPr>
              <a:spLocks/>
            </p:cNvSpPr>
            <p:nvPr/>
          </p:nvSpPr>
          <p:spPr bwMode="auto">
            <a:xfrm>
              <a:off x="1108" y="1704"/>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3" name="Freeform 138"/>
            <p:cNvSpPr>
              <a:spLocks/>
            </p:cNvSpPr>
            <p:nvPr/>
          </p:nvSpPr>
          <p:spPr bwMode="auto">
            <a:xfrm>
              <a:off x="1204" y="1704"/>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4" name="Line 139"/>
            <p:cNvSpPr>
              <a:spLocks noChangeShapeType="1"/>
            </p:cNvSpPr>
            <p:nvPr/>
          </p:nvSpPr>
          <p:spPr bwMode="auto">
            <a:xfrm>
              <a:off x="1167" y="1867"/>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5" name="Line 140"/>
            <p:cNvSpPr>
              <a:spLocks noChangeShapeType="1"/>
            </p:cNvSpPr>
            <p:nvPr/>
          </p:nvSpPr>
          <p:spPr bwMode="auto">
            <a:xfrm>
              <a:off x="1146" y="148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6" name="Freeform 141"/>
            <p:cNvSpPr>
              <a:spLocks/>
            </p:cNvSpPr>
            <p:nvPr/>
          </p:nvSpPr>
          <p:spPr bwMode="auto">
            <a:xfrm>
              <a:off x="1146" y="1442"/>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7" name="Freeform 142"/>
            <p:cNvSpPr>
              <a:spLocks/>
            </p:cNvSpPr>
            <p:nvPr/>
          </p:nvSpPr>
          <p:spPr bwMode="auto">
            <a:xfrm>
              <a:off x="1198" y="1471"/>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8" name="Freeform 143"/>
            <p:cNvSpPr>
              <a:spLocks/>
            </p:cNvSpPr>
            <p:nvPr/>
          </p:nvSpPr>
          <p:spPr bwMode="auto">
            <a:xfrm>
              <a:off x="1179" y="1442"/>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19" name="Freeform 144"/>
            <p:cNvSpPr>
              <a:spLocks/>
            </p:cNvSpPr>
            <p:nvPr/>
          </p:nvSpPr>
          <p:spPr bwMode="auto">
            <a:xfrm>
              <a:off x="1160" y="1506"/>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0" name="Freeform 145"/>
            <p:cNvSpPr>
              <a:spLocks/>
            </p:cNvSpPr>
            <p:nvPr/>
          </p:nvSpPr>
          <p:spPr bwMode="auto">
            <a:xfrm>
              <a:off x="1204" y="1582"/>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1" name="Freeform 146"/>
            <p:cNvSpPr>
              <a:spLocks/>
            </p:cNvSpPr>
            <p:nvPr/>
          </p:nvSpPr>
          <p:spPr bwMode="auto">
            <a:xfrm>
              <a:off x="1173" y="1558"/>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2" name="Freeform 147"/>
            <p:cNvSpPr>
              <a:spLocks/>
            </p:cNvSpPr>
            <p:nvPr/>
          </p:nvSpPr>
          <p:spPr bwMode="auto">
            <a:xfrm>
              <a:off x="1153" y="1500"/>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3" name="Freeform 148"/>
            <p:cNvSpPr>
              <a:spLocks/>
            </p:cNvSpPr>
            <p:nvPr/>
          </p:nvSpPr>
          <p:spPr bwMode="auto">
            <a:xfrm>
              <a:off x="1179" y="1488"/>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4" name="Freeform 149"/>
            <p:cNvSpPr>
              <a:spLocks/>
            </p:cNvSpPr>
            <p:nvPr/>
          </p:nvSpPr>
          <p:spPr bwMode="auto">
            <a:xfrm>
              <a:off x="1224" y="1494"/>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5" name="Freeform 150"/>
            <p:cNvSpPr>
              <a:spLocks/>
            </p:cNvSpPr>
            <p:nvPr/>
          </p:nvSpPr>
          <p:spPr bwMode="auto">
            <a:xfrm>
              <a:off x="1248" y="1547"/>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6" name="Oval 151"/>
            <p:cNvSpPr>
              <a:spLocks noChangeArrowheads="1"/>
            </p:cNvSpPr>
            <p:nvPr/>
          </p:nvSpPr>
          <p:spPr bwMode="auto">
            <a:xfrm>
              <a:off x="1198" y="1594"/>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527" name="Freeform 152"/>
            <p:cNvSpPr>
              <a:spLocks/>
            </p:cNvSpPr>
            <p:nvPr/>
          </p:nvSpPr>
          <p:spPr bwMode="auto">
            <a:xfrm>
              <a:off x="1167" y="1593"/>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8" name="Freeform 153"/>
            <p:cNvSpPr>
              <a:spLocks/>
            </p:cNvSpPr>
            <p:nvPr/>
          </p:nvSpPr>
          <p:spPr bwMode="auto">
            <a:xfrm>
              <a:off x="1179" y="1628"/>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29" name="Freeform 154"/>
            <p:cNvSpPr>
              <a:spLocks/>
            </p:cNvSpPr>
            <p:nvPr/>
          </p:nvSpPr>
          <p:spPr bwMode="auto">
            <a:xfrm>
              <a:off x="1204" y="1512"/>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30" name="Freeform 155"/>
            <p:cNvSpPr>
              <a:spLocks/>
            </p:cNvSpPr>
            <p:nvPr/>
          </p:nvSpPr>
          <p:spPr bwMode="auto">
            <a:xfrm>
              <a:off x="1262" y="1547"/>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31" name="Freeform 156"/>
            <p:cNvSpPr>
              <a:spLocks/>
            </p:cNvSpPr>
            <p:nvPr/>
          </p:nvSpPr>
          <p:spPr bwMode="auto">
            <a:xfrm>
              <a:off x="1256" y="1494"/>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32" name="Freeform 157"/>
            <p:cNvSpPr>
              <a:spLocks/>
            </p:cNvSpPr>
            <p:nvPr/>
          </p:nvSpPr>
          <p:spPr bwMode="auto">
            <a:xfrm>
              <a:off x="1269" y="1530"/>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33" name="Freeform 158"/>
            <p:cNvSpPr>
              <a:spLocks/>
            </p:cNvSpPr>
            <p:nvPr/>
          </p:nvSpPr>
          <p:spPr bwMode="auto">
            <a:xfrm>
              <a:off x="1287" y="1634"/>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34" name="Line 159"/>
            <p:cNvSpPr>
              <a:spLocks noChangeShapeType="1"/>
            </p:cNvSpPr>
            <p:nvPr/>
          </p:nvSpPr>
          <p:spPr bwMode="auto">
            <a:xfrm>
              <a:off x="1358"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35" name="Line 160"/>
            <p:cNvSpPr>
              <a:spLocks noChangeShapeType="1"/>
            </p:cNvSpPr>
            <p:nvPr/>
          </p:nvSpPr>
          <p:spPr bwMode="auto">
            <a:xfrm>
              <a:off x="1358" y="1646"/>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36" name="Line 161"/>
            <p:cNvSpPr>
              <a:spLocks noChangeShapeType="1"/>
            </p:cNvSpPr>
            <p:nvPr/>
          </p:nvSpPr>
          <p:spPr bwMode="auto">
            <a:xfrm flipV="1">
              <a:off x="1372" y="1646"/>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37" name="Line 162"/>
            <p:cNvSpPr>
              <a:spLocks noChangeShapeType="1"/>
            </p:cNvSpPr>
            <p:nvPr/>
          </p:nvSpPr>
          <p:spPr bwMode="auto">
            <a:xfrm flipV="1">
              <a:off x="1372"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38" name="Line 163"/>
            <p:cNvSpPr>
              <a:spLocks noChangeShapeType="1"/>
            </p:cNvSpPr>
            <p:nvPr/>
          </p:nvSpPr>
          <p:spPr bwMode="auto">
            <a:xfrm flipV="1">
              <a:off x="1372"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39" name="Line 164"/>
            <p:cNvSpPr>
              <a:spLocks noChangeShapeType="1"/>
            </p:cNvSpPr>
            <p:nvPr/>
          </p:nvSpPr>
          <p:spPr bwMode="auto">
            <a:xfrm flipV="1">
              <a:off x="1372" y="1617"/>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0" name="Freeform 165"/>
            <p:cNvSpPr>
              <a:spLocks/>
            </p:cNvSpPr>
            <p:nvPr/>
          </p:nvSpPr>
          <p:spPr bwMode="auto">
            <a:xfrm>
              <a:off x="1346" y="1600"/>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541" name="Freeform 166"/>
            <p:cNvSpPr>
              <a:spLocks/>
            </p:cNvSpPr>
            <p:nvPr/>
          </p:nvSpPr>
          <p:spPr bwMode="auto">
            <a:xfrm>
              <a:off x="1372" y="1617"/>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42" name="Line 167"/>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3" name="Line 168"/>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4" name="Line 169"/>
            <p:cNvSpPr>
              <a:spLocks noChangeShapeType="1"/>
            </p:cNvSpPr>
            <p:nvPr/>
          </p:nvSpPr>
          <p:spPr bwMode="auto">
            <a:xfrm>
              <a:off x="1372" y="162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5" name="Line 170"/>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6" name="Line 171"/>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7" name="Line 172"/>
            <p:cNvSpPr>
              <a:spLocks noChangeShapeType="1"/>
            </p:cNvSpPr>
            <p:nvPr/>
          </p:nvSpPr>
          <p:spPr bwMode="auto">
            <a:xfrm>
              <a:off x="1372" y="162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8" name="Line 173"/>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49" name="Line 174"/>
            <p:cNvSpPr>
              <a:spLocks noChangeShapeType="1"/>
            </p:cNvSpPr>
            <p:nvPr/>
          </p:nvSpPr>
          <p:spPr bwMode="auto">
            <a:xfrm flipH="1">
              <a:off x="1365"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50" name="Line 175"/>
            <p:cNvSpPr>
              <a:spLocks noChangeShapeType="1"/>
            </p:cNvSpPr>
            <p:nvPr/>
          </p:nvSpPr>
          <p:spPr bwMode="auto">
            <a:xfrm>
              <a:off x="1365"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51" name="Line 176"/>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52" name="Freeform 177"/>
            <p:cNvSpPr>
              <a:spLocks/>
            </p:cNvSpPr>
            <p:nvPr/>
          </p:nvSpPr>
          <p:spPr bwMode="auto">
            <a:xfrm>
              <a:off x="1358" y="1617"/>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3" name="Freeform 178"/>
            <p:cNvSpPr>
              <a:spLocks/>
            </p:cNvSpPr>
            <p:nvPr/>
          </p:nvSpPr>
          <p:spPr bwMode="auto">
            <a:xfrm>
              <a:off x="1372" y="1605"/>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554" name="Freeform 179"/>
            <p:cNvSpPr>
              <a:spLocks/>
            </p:cNvSpPr>
            <p:nvPr/>
          </p:nvSpPr>
          <p:spPr bwMode="auto">
            <a:xfrm>
              <a:off x="1217" y="1791"/>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5" name="Freeform 180"/>
            <p:cNvSpPr>
              <a:spLocks/>
            </p:cNvSpPr>
            <p:nvPr/>
          </p:nvSpPr>
          <p:spPr bwMode="auto">
            <a:xfrm>
              <a:off x="1332" y="1878"/>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6" name="Freeform 181"/>
            <p:cNvSpPr>
              <a:spLocks/>
            </p:cNvSpPr>
            <p:nvPr/>
          </p:nvSpPr>
          <p:spPr bwMode="auto">
            <a:xfrm>
              <a:off x="1192" y="1849"/>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7" name="Freeform 182"/>
            <p:cNvSpPr>
              <a:spLocks/>
            </p:cNvSpPr>
            <p:nvPr/>
          </p:nvSpPr>
          <p:spPr bwMode="auto">
            <a:xfrm>
              <a:off x="1173" y="1780"/>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8" name="Freeform 183"/>
            <p:cNvSpPr>
              <a:spLocks/>
            </p:cNvSpPr>
            <p:nvPr/>
          </p:nvSpPr>
          <p:spPr bwMode="auto">
            <a:xfrm>
              <a:off x="1269" y="1704"/>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59" name="Freeform 184"/>
            <p:cNvSpPr>
              <a:spLocks/>
            </p:cNvSpPr>
            <p:nvPr/>
          </p:nvSpPr>
          <p:spPr bwMode="auto">
            <a:xfrm>
              <a:off x="1435" y="1965"/>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0" name="Freeform 185"/>
            <p:cNvSpPr>
              <a:spLocks/>
            </p:cNvSpPr>
            <p:nvPr/>
          </p:nvSpPr>
          <p:spPr bwMode="auto">
            <a:xfrm>
              <a:off x="1192" y="1994"/>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1" name="Freeform 186"/>
            <p:cNvSpPr>
              <a:spLocks/>
            </p:cNvSpPr>
            <p:nvPr/>
          </p:nvSpPr>
          <p:spPr bwMode="auto">
            <a:xfrm>
              <a:off x="1230" y="2041"/>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2" name="Freeform 187"/>
            <p:cNvSpPr>
              <a:spLocks/>
            </p:cNvSpPr>
            <p:nvPr/>
          </p:nvSpPr>
          <p:spPr bwMode="auto">
            <a:xfrm>
              <a:off x="1307" y="2088"/>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3" name="Freeform 188"/>
            <p:cNvSpPr>
              <a:spLocks/>
            </p:cNvSpPr>
            <p:nvPr/>
          </p:nvSpPr>
          <p:spPr bwMode="auto">
            <a:xfrm>
              <a:off x="1332" y="2064"/>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4" name="Freeform 189"/>
            <p:cNvSpPr>
              <a:spLocks/>
            </p:cNvSpPr>
            <p:nvPr/>
          </p:nvSpPr>
          <p:spPr bwMode="auto">
            <a:xfrm>
              <a:off x="1256" y="2006"/>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5" name="Freeform 190"/>
            <p:cNvSpPr>
              <a:spLocks/>
            </p:cNvSpPr>
            <p:nvPr/>
          </p:nvSpPr>
          <p:spPr bwMode="auto">
            <a:xfrm>
              <a:off x="1338" y="1953"/>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6" name="Freeform 191"/>
            <p:cNvSpPr>
              <a:spLocks/>
            </p:cNvSpPr>
            <p:nvPr/>
          </p:nvSpPr>
          <p:spPr bwMode="auto">
            <a:xfrm>
              <a:off x="1294" y="1982"/>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67" name="Oval 192"/>
            <p:cNvSpPr>
              <a:spLocks noChangeArrowheads="1"/>
            </p:cNvSpPr>
            <p:nvPr/>
          </p:nvSpPr>
          <p:spPr bwMode="auto">
            <a:xfrm>
              <a:off x="1506" y="2006"/>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568" name="Oval 193"/>
            <p:cNvSpPr>
              <a:spLocks noChangeArrowheads="1"/>
            </p:cNvSpPr>
            <p:nvPr/>
          </p:nvSpPr>
          <p:spPr bwMode="auto">
            <a:xfrm>
              <a:off x="1499" y="2018"/>
              <a:ext cx="7"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569" name="Freeform 194"/>
            <p:cNvSpPr>
              <a:spLocks/>
            </p:cNvSpPr>
            <p:nvPr/>
          </p:nvSpPr>
          <p:spPr bwMode="auto">
            <a:xfrm>
              <a:off x="1499" y="2017"/>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0" name="Line 195"/>
            <p:cNvSpPr>
              <a:spLocks noChangeShapeType="1"/>
            </p:cNvSpPr>
            <p:nvPr/>
          </p:nvSpPr>
          <p:spPr bwMode="auto">
            <a:xfrm>
              <a:off x="1512" y="200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71" name="Line 196"/>
            <p:cNvSpPr>
              <a:spLocks noChangeShapeType="1"/>
            </p:cNvSpPr>
            <p:nvPr/>
          </p:nvSpPr>
          <p:spPr bwMode="auto">
            <a:xfrm>
              <a:off x="1365" y="165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72" name="Line 197"/>
            <p:cNvSpPr>
              <a:spLocks noChangeShapeType="1"/>
            </p:cNvSpPr>
            <p:nvPr/>
          </p:nvSpPr>
          <p:spPr bwMode="auto">
            <a:xfrm>
              <a:off x="1365" y="1652"/>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73" name="Line 198"/>
            <p:cNvSpPr>
              <a:spLocks noChangeShapeType="1"/>
            </p:cNvSpPr>
            <p:nvPr/>
          </p:nvSpPr>
          <p:spPr bwMode="auto">
            <a:xfrm>
              <a:off x="1372" y="165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74" name="Freeform 199"/>
            <p:cNvSpPr>
              <a:spLocks/>
            </p:cNvSpPr>
            <p:nvPr/>
          </p:nvSpPr>
          <p:spPr bwMode="auto">
            <a:xfrm>
              <a:off x="1429" y="1785"/>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5" name="Freeform 200"/>
            <p:cNvSpPr>
              <a:spLocks/>
            </p:cNvSpPr>
            <p:nvPr/>
          </p:nvSpPr>
          <p:spPr bwMode="auto">
            <a:xfrm>
              <a:off x="1358" y="1744"/>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6" name="Freeform 201"/>
            <p:cNvSpPr>
              <a:spLocks/>
            </p:cNvSpPr>
            <p:nvPr/>
          </p:nvSpPr>
          <p:spPr bwMode="auto">
            <a:xfrm>
              <a:off x="1332" y="1878"/>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7" name="Freeform 202"/>
            <p:cNvSpPr>
              <a:spLocks/>
            </p:cNvSpPr>
            <p:nvPr/>
          </p:nvSpPr>
          <p:spPr bwMode="auto">
            <a:xfrm>
              <a:off x="1422" y="1785"/>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8" name="Freeform 203"/>
            <p:cNvSpPr>
              <a:spLocks/>
            </p:cNvSpPr>
            <p:nvPr/>
          </p:nvSpPr>
          <p:spPr bwMode="auto">
            <a:xfrm>
              <a:off x="1365" y="1843"/>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79" name="Oval 204"/>
            <p:cNvSpPr>
              <a:spLocks noChangeArrowheads="1"/>
            </p:cNvSpPr>
            <p:nvPr/>
          </p:nvSpPr>
          <p:spPr bwMode="auto">
            <a:xfrm>
              <a:off x="1448" y="1948"/>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580" name="Oval 205"/>
            <p:cNvSpPr>
              <a:spLocks noChangeArrowheads="1"/>
            </p:cNvSpPr>
            <p:nvPr/>
          </p:nvSpPr>
          <p:spPr bwMode="auto">
            <a:xfrm>
              <a:off x="1506" y="1901"/>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581" name="Freeform 206"/>
            <p:cNvSpPr>
              <a:spLocks/>
            </p:cNvSpPr>
            <p:nvPr/>
          </p:nvSpPr>
          <p:spPr bwMode="auto">
            <a:xfrm>
              <a:off x="1435" y="1744"/>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82" name="Line 207"/>
            <p:cNvSpPr>
              <a:spLocks noChangeShapeType="1"/>
            </p:cNvSpPr>
            <p:nvPr/>
          </p:nvSpPr>
          <p:spPr bwMode="auto">
            <a:xfrm>
              <a:off x="1435"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83" name="Line 208"/>
            <p:cNvSpPr>
              <a:spLocks noChangeShapeType="1"/>
            </p:cNvSpPr>
            <p:nvPr/>
          </p:nvSpPr>
          <p:spPr bwMode="auto">
            <a:xfrm flipV="1">
              <a:off x="1442" y="173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84" name="Line 209"/>
            <p:cNvSpPr>
              <a:spLocks noChangeShapeType="1"/>
            </p:cNvSpPr>
            <p:nvPr/>
          </p:nvSpPr>
          <p:spPr bwMode="auto">
            <a:xfrm>
              <a:off x="1448" y="1739"/>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85" name="Freeform 210"/>
            <p:cNvSpPr>
              <a:spLocks/>
            </p:cNvSpPr>
            <p:nvPr/>
          </p:nvSpPr>
          <p:spPr bwMode="auto">
            <a:xfrm>
              <a:off x="1486" y="1664"/>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586" name="Freeform 211"/>
            <p:cNvSpPr>
              <a:spLocks/>
            </p:cNvSpPr>
            <p:nvPr/>
          </p:nvSpPr>
          <p:spPr bwMode="auto">
            <a:xfrm>
              <a:off x="1442" y="1652"/>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87" name="Line 212"/>
            <p:cNvSpPr>
              <a:spLocks noChangeShapeType="1"/>
            </p:cNvSpPr>
            <p:nvPr/>
          </p:nvSpPr>
          <p:spPr bwMode="auto">
            <a:xfrm>
              <a:off x="145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88" name="Line 213"/>
            <p:cNvSpPr>
              <a:spLocks noChangeShapeType="1"/>
            </p:cNvSpPr>
            <p:nvPr/>
          </p:nvSpPr>
          <p:spPr bwMode="auto">
            <a:xfrm>
              <a:off x="1468" y="1744"/>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89" name="Line 214"/>
            <p:cNvSpPr>
              <a:spLocks noChangeShapeType="1"/>
            </p:cNvSpPr>
            <p:nvPr/>
          </p:nvSpPr>
          <p:spPr bwMode="auto">
            <a:xfrm>
              <a:off x="147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90" name="Line 215"/>
            <p:cNvSpPr>
              <a:spLocks noChangeShapeType="1"/>
            </p:cNvSpPr>
            <p:nvPr/>
          </p:nvSpPr>
          <p:spPr bwMode="auto">
            <a:xfrm flipV="1">
              <a:off x="1480" y="173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91" name="Freeform 216"/>
            <p:cNvSpPr>
              <a:spLocks/>
            </p:cNvSpPr>
            <p:nvPr/>
          </p:nvSpPr>
          <p:spPr bwMode="auto">
            <a:xfrm>
              <a:off x="1454" y="1733"/>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2" name="Line 217"/>
            <p:cNvSpPr>
              <a:spLocks noChangeShapeType="1"/>
            </p:cNvSpPr>
            <p:nvPr/>
          </p:nvSpPr>
          <p:spPr bwMode="auto">
            <a:xfrm>
              <a:off x="1486" y="1739"/>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593" name="Freeform 218"/>
            <p:cNvSpPr>
              <a:spLocks/>
            </p:cNvSpPr>
            <p:nvPr/>
          </p:nvSpPr>
          <p:spPr bwMode="auto">
            <a:xfrm>
              <a:off x="1204" y="1419"/>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4" name="Freeform 219"/>
            <p:cNvSpPr>
              <a:spLocks/>
            </p:cNvSpPr>
            <p:nvPr/>
          </p:nvSpPr>
          <p:spPr bwMode="auto">
            <a:xfrm>
              <a:off x="1282" y="1605"/>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5" name="Freeform 220"/>
            <p:cNvSpPr>
              <a:spLocks/>
            </p:cNvSpPr>
            <p:nvPr/>
          </p:nvSpPr>
          <p:spPr bwMode="auto">
            <a:xfrm>
              <a:off x="1372" y="1582"/>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6" name="Freeform 221"/>
            <p:cNvSpPr>
              <a:spLocks/>
            </p:cNvSpPr>
            <p:nvPr/>
          </p:nvSpPr>
          <p:spPr bwMode="auto">
            <a:xfrm>
              <a:off x="1365" y="1617"/>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7" name="Freeform 222"/>
            <p:cNvSpPr>
              <a:spLocks/>
            </p:cNvSpPr>
            <p:nvPr/>
          </p:nvSpPr>
          <p:spPr bwMode="auto">
            <a:xfrm>
              <a:off x="1300" y="1547"/>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8" name="Freeform 223"/>
            <p:cNvSpPr>
              <a:spLocks/>
            </p:cNvSpPr>
            <p:nvPr/>
          </p:nvSpPr>
          <p:spPr bwMode="auto">
            <a:xfrm>
              <a:off x="1300" y="1547"/>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599" name="Freeform 224"/>
            <p:cNvSpPr>
              <a:spLocks/>
            </p:cNvSpPr>
            <p:nvPr/>
          </p:nvSpPr>
          <p:spPr bwMode="auto">
            <a:xfrm>
              <a:off x="1391" y="1582"/>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00" name="Freeform 225"/>
            <p:cNvSpPr>
              <a:spLocks/>
            </p:cNvSpPr>
            <p:nvPr/>
          </p:nvSpPr>
          <p:spPr bwMode="auto">
            <a:xfrm>
              <a:off x="1365" y="1622"/>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01" name="Freeform 226"/>
            <p:cNvSpPr>
              <a:spLocks/>
            </p:cNvSpPr>
            <p:nvPr/>
          </p:nvSpPr>
          <p:spPr bwMode="auto">
            <a:xfrm>
              <a:off x="1628" y="1564"/>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02" name="Freeform 227"/>
            <p:cNvSpPr>
              <a:spLocks/>
            </p:cNvSpPr>
            <p:nvPr/>
          </p:nvSpPr>
          <p:spPr bwMode="auto">
            <a:xfrm>
              <a:off x="1429" y="1564"/>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03" name="Line 228"/>
            <p:cNvSpPr>
              <a:spLocks noChangeShapeType="1"/>
            </p:cNvSpPr>
            <p:nvPr/>
          </p:nvSpPr>
          <p:spPr bwMode="auto">
            <a:xfrm>
              <a:off x="1499"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4" name="Line 229"/>
            <p:cNvSpPr>
              <a:spLocks noChangeShapeType="1"/>
            </p:cNvSpPr>
            <p:nvPr/>
          </p:nvSpPr>
          <p:spPr bwMode="auto">
            <a:xfrm flipV="1">
              <a:off x="1506" y="1727"/>
              <a:ext cx="12"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5" name="Line 230"/>
            <p:cNvSpPr>
              <a:spLocks noChangeShapeType="1"/>
            </p:cNvSpPr>
            <p:nvPr/>
          </p:nvSpPr>
          <p:spPr bwMode="auto">
            <a:xfrm flipV="1">
              <a:off x="1518" y="1715"/>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6" name="Line 231"/>
            <p:cNvSpPr>
              <a:spLocks noChangeShapeType="1"/>
            </p:cNvSpPr>
            <p:nvPr/>
          </p:nvSpPr>
          <p:spPr bwMode="auto">
            <a:xfrm flipV="1">
              <a:off x="1524" y="1710"/>
              <a:ext cx="7"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7" name="Line 232"/>
            <p:cNvSpPr>
              <a:spLocks noChangeShapeType="1"/>
            </p:cNvSpPr>
            <p:nvPr/>
          </p:nvSpPr>
          <p:spPr bwMode="auto">
            <a:xfrm flipH="1" flipV="1">
              <a:off x="1524" y="1703"/>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8" name="Line 233"/>
            <p:cNvSpPr>
              <a:spLocks noChangeShapeType="1"/>
            </p:cNvSpPr>
            <p:nvPr/>
          </p:nvSpPr>
          <p:spPr bwMode="auto">
            <a:xfrm flipH="1">
              <a:off x="1518" y="170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09" name="Line 234"/>
            <p:cNvSpPr>
              <a:spLocks noChangeShapeType="1"/>
            </p:cNvSpPr>
            <p:nvPr/>
          </p:nvSpPr>
          <p:spPr bwMode="auto">
            <a:xfrm flipH="1">
              <a:off x="1506" y="169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0" name="Line 235"/>
            <p:cNvSpPr>
              <a:spLocks noChangeShapeType="1"/>
            </p:cNvSpPr>
            <p:nvPr/>
          </p:nvSpPr>
          <p:spPr bwMode="auto">
            <a:xfrm>
              <a:off x="1512" y="1733"/>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1" name="Line 236"/>
            <p:cNvSpPr>
              <a:spLocks noChangeShapeType="1"/>
            </p:cNvSpPr>
            <p:nvPr/>
          </p:nvSpPr>
          <p:spPr bwMode="auto">
            <a:xfrm>
              <a:off x="1512" y="1739"/>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2" name="Freeform 237"/>
            <p:cNvSpPr>
              <a:spLocks/>
            </p:cNvSpPr>
            <p:nvPr/>
          </p:nvSpPr>
          <p:spPr bwMode="auto">
            <a:xfrm>
              <a:off x="1512" y="1680"/>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13" name="Freeform 238"/>
            <p:cNvSpPr>
              <a:spLocks/>
            </p:cNvSpPr>
            <p:nvPr/>
          </p:nvSpPr>
          <p:spPr bwMode="auto">
            <a:xfrm>
              <a:off x="1506" y="1674"/>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14" name="Freeform 239"/>
            <p:cNvSpPr>
              <a:spLocks/>
            </p:cNvSpPr>
            <p:nvPr/>
          </p:nvSpPr>
          <p:spPr bwMode="auto">
            <a:xfrm>
              <a:off x="1531" y="166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15" name="Freeform 240"/>
            <p:cNvSpPr>
              <a:spLocks/>
            </p:cNvSpPr>
            <p:nvPr/>
          </p:nvSpPr>
          <p:spPr bwMode="auto">
            <a:xfrm>
              <a:off x="1493" y="1674"/>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616" name="Line 241"/>
            <p:cNvSpPr>
              <a:spLocks noChangeShapeType="1"/>
            </p:cNvSpPr>
            <p:nvPr/>
          </p:nvSpPr>
          <p:spPr bwMode="auto">
            <a:xfrm>
              <a:off x="1506" y="169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7" name="Line 242"/>
            <p:cNvSpPr>
              <a:spLocks noChangeShapeType="1"/>
            </p:cNvSpPr>
            <p:nvPr/>
          </p:nvSpPr>
          <p:spPr bwMode="auto">
            <a:xfrm flipH="1" flipV="1">
              <a:off x="1499" y="1692"/>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8" name="Line 243"/>
            <p:cNvSpPr>
              <a:spLocks noChangeShapeType="1"/>
            </p:cNvSpPr>
            <p:nvPr/>
          </p:nvSpPr>
          <p:spPr bwMode="auto">
            <a:xfrm>
              <a:off x="1531" y="169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19" name="Line 244"/>
            <p:cNvSpPr>
              <a:spLocks noChangeShapeType="1"/>
            </p:cNvSpPr>
            <p:nvPr/>
          </p:nvSpPr>
          <p:spPr bwMode="auto">
            <a:xfrm>
              <a:off x="1538" y="168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20" name="Line 245"/>
            <p:cNvSpPr>
              <a:spLocks noChangeShapeType="1"/>
            </p:cNvSpPr>
            <p:nvPr/>
          </p:nvSpPr>
          <p:spPr bwMode="auto">
            <a:xfrm>
              <a:off x="1531" y="168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21" name="Freeform 246"/>
            <p:cNvSpPr>
              <a:spLocks/>
            </p:cNvSpPr>
            <p:nvPr/>
          </p:nvSpPr>
          <p:spPr bwMode="auto">
            <a:xfrm>
              <a:off x="1774" y="1640"/>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2" name="Freeform 247"/>
            <p:cNvSpPr>
              <a:spLocks/>
            </p:cNvSpPr>
            <p:nvPr/>
          </p:nvSpPr>
          <p:spPr bwMode="auto">
            <a:xfrm>
              <a:off x="1557" y="1558"/>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3" name="Freeform 248"/>
            <p:cNvSpPr>
              <a:spLocks/>
            </p:cNvSpPr>
            <p:nvPr/>
          </p:nvSpPr>
          <p:spPr bwMode="auto">
            <a:xfrm>
              <a:off x="1570" y="1564"/>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4" name="Line 249"/>
            <p:cNvSpPr>
              <a:spLocks noChangeShapeType="1"/>
            </p:cNvSpPr>
            <p:nvPr/>
          </p:nvSpPr>
          <p:spPr bwMode="auto">
            <a:xfrm>
              <a:off x="1653"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25" name="Freeform 250"/>
            <p:cNvSpPr>
              <a:spLocks/>
            </p:cNvSpPr>
            <p:nvPr/>
          </p:nvSpPr>
          <p:spPr bwMode="auto">
            <a:xfrm>
              <a:off x="1769" y="1657"/>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6" name="Freeform 251"/>
            <p:cNvSpPr>
              <a:spLocks/>
            </p:cNvSpPr>
            <p:nvPr/>
          </p:nvSpPr>
          <p:spPr bwMode="auto">
            <a:xfrm>
              <a:off x="1711" y="1628"/>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7" name="Line 252"/>
            <p:cNvSpPr>
              <a:spLocks noChangeShapeType="1"/>
            </p:cNvSpPr>
            <p:nvPr/>
          </p:nvSpPr>
          <p:spPr bwMode="auto">
            <a:xfrm>
              <a:off x="1653" y="1593"/>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28" name="Freeform 253"/>
            <p:cNvSpPr>
              <a:spLocks/>
            </p:cNvSpPr>
            <p:nvPr/>
          </p:nvSpPr>
          <p:spPr bwMode="auto">
            <a:xfrm>
              <a:off x="1251" y="1117"/>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29" name="Freeform 254"/>
            <p:cNvSpPr>
              <a:spLocks/>
            </p:cNvSpPr>
            <p:nvPr/>
          </p:nvSpPr>
          <p:spPr bwMode="auto">
            <a:xfrm>
              <a:off x="1248" y="1117"/>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0" name="Freeform 255"/>
            <p:cNvSpPr>
              <a:spLocks/>
            </p:cNvSpPr>
            <p:nvPr/>
          </p:nvSpPr>
          <p:spPr bwMode="auto">
            <a:xfrm>
              <a:off x="1621" y="1471"/>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1" name="Freeform 256"/>
            <p:cNvSpPr>
              <a:spLocks/>
            </p:cNvSpPr>
            <p:nvPr/>
          </p:nvSpPr>
          <p:spPr bwMode="auto">
            <a:xfrm>
              <a:off x="1524" y="1494"/>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2" name="Freeform 257"/>
            <p:cNvSpPr>
              <a:spLocks/>
            </p:cNvSpPr>
            <p:nvPr/>
          </p:nvSpPr>
          <p:spPr bwMode="auto">
            <a:xfrm>
              <a:off x="1416" y="1164"/>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3" name="Freeform 258"/>
            <p:cNvSpPr>
              <a:spLocks/>
            </p:cNvSpPr>
            <p:nvPr/>
          </p:nvSpPr>
          <p:spPr bwMode="auto">
            <a:xfrm>
              <a:off x="2056" y="1331"/>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4" name="Freeform 259"/>
            <p:cNvSpPr>
              <a:spLocks/>
            </p:cNvSpPr>
            <p:nvPr/>
          </p:nvSpPr>
          <p:spPr bwMode="auto">
            <a:xfrm>
              <a:off x="1589" y="1076"/>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5" name="Freeform 260"/>
            <p:cNvSpPr>
              <a:spLocks/>
            </p:cNvSpPr>
            <p:nvPr/>
          </p:nvSpPr>
          <p:spPr bwMode="auto">
            <a:xfrm>
              <a:off x="1403" y="1227"/>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6" name="Freeform 261"/>
            <p:cNvSpPr>
              <a:spLocks/>
            </p:cNvSpPr>
            <p:nvPr/>
          </p:nvSpPr>
          <p:spPr bwMode="auto">
            <a:xfrm>
              <a:off x="1633" y="1088"/>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7" name="Freeform 262"/>
            <p:cNvSpPr>
              <a:spLocks/>
            </p:cNvSpPr>
            <p:nvPr/>
          </p:nvSpPr>
          <p:spPr bwMode="auto">
            <a:xfrm>
              <a:off x="1890" y="1099"/>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8" name="Freeform 263"/>
            <p:cNvSpPr>
              <a:spLocks/>
            </p:cNvSpPr>
            <p:nvPr/>
          </p:nvSpPr>
          <p:spPr bwMode="auto">
            <a:xfrm>
              <a:off x="2140" y="1105"/>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39" name="Freeform 264"/>
            <p:cNvSpPr>
              <a:spLocks/>
            </p:cNvSpPr>
            <p:nvPr/>
          </p:nvSpPr>
          <p:spPr bwMode="auto">
            <a:xfrm>
              <a:off x="1865" y="1099"/>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40" name="Freeform 265"/>
            <p:cNvSpPr>
              <a:spLocks/>
            </p:cNvSpPr>
            <p:nvPr/>
          </p:nvSpPr>
          <p:spPr bwMode="auto">
            <a:xfrm>
              <a:off x="1448" y="1251"/>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41" name="Freeform 266"/>
            <p:cNvSpPr>
              <a:spLocks/>
            </p:cNvSpPr>
            <p:nvPr/>
          </p:nvSpPr>
          <p:spPr bwMode="auto">
            <a:xfrm>
              <a:off x="2198" y="1285"/>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42" name="Line 267"/>
            <p:cNvSpPr>
              <a:spLocks noChangeShapeType="1"/>
            </p:cNvSpPr>
            <p:nvPr/>
          </p:nvSpPr>
          <p:spPr bwMode="auto">
            <a:xfrm>
              <a:off x="2262" y="1303"/>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3" name="Line 268"/>
            <p:cNvSpPr>
              <a:spLocks noChangeShapeType="1"/>
            </p:cNvSpPr>
            <p:nvPr/>
          </p:nvSpPr>
          <p:spPr bwMode="auto">
            <a:xfrm>
              <a:off x="1653" y="156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4" name="Line 269"/>
            <p:cNvSpPr>
              <a:spLocks noChangeShapeType="1"/>
            </p:cNvSpPr>
            <p:nvPr/>
          </p:nvSpPr>
          <p:spPr bwMode="auto">
            <a:xfrm>
              <a:off x="1646" y="157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5" name="Line 270"/>
            <p:cNvSpPr>
              <a:spLocks noChangeShapeType="1"/>
            </p:cNvSpPr>
            <p:nvPr/>
          </p:nvSpPr>
          <p:spPr bwMode="auto">
            <a:xfrm>
              <a:off x="1646" y="157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6" name="Line 271"/>
            <p:cNvSpPr>
              <a:spLocks noChangeShapeType="1"/>
            </p:cNvSpPr>
            <p:nvPr/>
          </p:nvSpPr>
          <p:spPr bwMode="auto">
            <a:xfrm flipH="1">
              <a:off x="1641" y="1576"/>
              <a:ext cx="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7" name="Line 272"/>
            <p:cNvSpPr>
              <a:spLocks noChangeShapeType="1"/>
            </p:cNvSpPr>
            <p:nvPr/>
          </p:nvSpPr>
          <p:spPr bwMode="auto">
            <a:xfrm>
              <a:off x="1641" y="1576"/>
              <a:ext cx="5"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8" name="Line 273"/>
            <p:cNvSpPr>
              <a:spLocks noChangeShapeType="1"/>
            </p:cNvSpPr>
            <p:nvPr/>
          </p:nvSpPr>
          <p:spPr bwMode="auto">
            <a:xfrm>
              <a:off x="1646"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49" name="Line 274"/>
            <p:cNvSpPr>
              <a:spLocks noChangeShapeType="1"/>
            </p:cNvSpPr>
            <p:nvPr/>
          </p:nvSpPr>
          <p:spPr bwMode="auto">
            <a:xfrm>
              <a:off x="1653" y="158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0" name="Line 275"/>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1" name="Line 276"/>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2" name="Line 277"/>
            <p:cNvSpPr>
              <a:spLocks noChangeShapeType="1"/>
            </p:cNvSpPr>
            <p:nvPr/>
          </p:nvSpPr>
          <p:spPr bwMode="auto">
            <a:xfrm>
              <a:off x="1659"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3" name="Line 278"/>
            <p:cNvSpPr>
              <a:spLocks noChangeShapeType="1"/>
            </p:cNvSpPr>
            <p:nvPr/>
          </p:nvSpPr>
          <p:spPr bwMode="auto">
            <a:xfrm>
              <a:off x="1672"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4" name="Line 279"/>
            <p:cNvSpPr>
              <a:spLocks noChangeShapeType="1"/>
            </p:cNvSpPr>
            <p:nvPr/>
          </p:nvSpPr>
          <p:spPr bwMode="auto">
            <a:xfrm flipV="1">
              <a:off x="1672" y="1576"/>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5" name="Freeform 280"/>
            <p:cNvSpPr>
              <a:spLocks/>
            </p:cNvSpPr>
            <p:nvPr/>
          </p:nvSpPr>
          <p:spPr bwMode="auto">
            <a:xfrm>
              <a:off x="1717" y="1407"/>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56" name="Freeform 281"/>
            <p:cNvSpPr>
              <a:spLocks/>
            </p:cNvSpPr>
            <p:nvPr/>
          </p:nvSpPr>
          <p:spPr bwMode="auto">
            <a:xfrm>
              <a:off x="1641" y="1367"/>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57" name="Freeform 282"/>
            <p:cNvSpPr>
              <a:spLocks/>
            </p:cNvSpPr>
            <p:nvPr/>
          </p:nvSpPr>
          <p:spPr bwMode="auto">
            <a:xfrm>
              <a:off x="1935" y="1704"/>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58" name="Line 283"/>
            <p:cNvSpPr>
              <a:spLocks noChangeShapeType="1"/>
            </p:cNvSpPr>
            <p:nvPr/>
          </p:nvSpPr>
          <p:spPr bwMode="auto">
            <a:xfrm>
              <a:off x="1659"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59" name="Line 284"/>
            <p:cNvSpPr>
              <a:spLocks noChangeShapeType="1"/>
            </p:cNvSpPr>
            <p:nvPr/>
          </p:nvSpPr>
          <p:spPr bwMode="auto">
            <a:xfrm>
              <a:off x="1794" y="164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0" name="Line 285"/>
            <p:cNvSpPr>
              <a:spLocks noChangeShapeType="1"/>
            </p:cNvSpPr>
            <p:nvPr/>
          </p:nvSpPr>
          <p:spPr bwMode="auto">
            <a:xfrm flipV="1">
              <a:off x="1807"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1" name="Line 286"/>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2" name="Line 287"/>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3" name="Line 288"/>
            <p:cNvSpPr>
              <a:spLocks noChangeShapeType="1"/>
            </p:cNvSpPr>
            <p:nvPr/>
          </p:nvSpPr>
          <p:spPr bwMode="auto">
            <a:xfrm>
              <a:off x="1821"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4" name="Line 289"/>
            <p:cNvSpPr>
              <a:spLocks noChangeShapeType="1"/>
            </p:cNvSpPr>
            <p:nvPr/>
          </p:nvSpPr>
          <p:spPr bwMode="auto">
            <a:xfrm flipV="1">
              <a:off x="1826" y="162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5" name="Line 290"/>
            <p:cNvSpPr>
              <a:spLocks noChangeShapeType="1"/>
            </p:cNvSpPr>
            <p:nvPr/>
          </p:nvSpPr>
          <p:spPr bwMode="auto">
            <a:xfrm>
              <a:off x="1826"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6" name="Line 291"/>
            <p:cNvSpPr>
              <a:spLocks noChangeShapeType="1"/>
            </p:cNvSpPr>
            <p:nvPr/>
          </p:nvSpPr>
          <p:spPr bwMode="auto">
            <a:xfrm>
              <a:off x="1832"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7" name="Line 292"/>
            <p:cNvSpPr>
              <a:spLocks noChangeShapeType="1"/>
            </p:cNvSpPr>
            <p:nvPr/>
          </p:nvSpPr>
          <p:spPr bwMode="auto">
            <a:xfrm>
              <a:off x="166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8" name="Line 293"/>
            <p:cNvSpPr>
              <a:spLocks noChangeShapeType="1"/>
            </p:cNvSpPr>
            <p:nvPr/>
          </p:nvSpPr>
          <p:spPr bwMode="auto">
            <a:xfrm>
              <a:off x="1672" y="160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69" name="Line 294"/>
            <p:cNvSpPr>
              <a:spLocks noChangeShapeType="1"/>
            </p:cNvSpPr>
            <p:nvPr/>
          </p:nvSpPr>
          <p:spPr bwMode="auto">
            <a:xfrm>
              <a:off x="1679" y="160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70" name="Line 295"/>
            <p:cNvSpPr>
              <a:spLocks noChangeShapeType="1"/>
            </p:cNvSpPr>
            <p:nvPr/>
          </p:nvSpPr>
          <p:spPr bwMode="auto">
            <a:xfrm>
              <a:off x="168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71" name="Freeform 296"/>
            <p:cNvSpPr>
              <a:spLocks/>
            </p:cNvSpPr>
            <p:nvPr/>
          </p:nvSpPr>
          <p:spPr bwMode="auto">
            <a:xfrm>
              <a:off x="1890" y="1674"/>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72" name="Freeform 297"/>
            <p:cNvSpPr>
              <a:spLocks/>
            </p:cNvSpPr>
            <p:nvPr/>
          </p:nvSpPr>
          <p:spPr bwMode="auto">
            <a:xfrm>
              <a:off x="1896" y="1751"/>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73" name="Freeform 298"/>
            <p:cNvSpPr>
              <a:spLocks/>
            </p:cNvSpPr>
            <p:nvPr/>
          </p:nvSpPr>
          <p:spPr bwMode="auto">
            <a:xfrm>
              <a:off x="1807" y="1634"/>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74" name="Freeform 299"/>
            <p:cNvSpPr>
              <a:spLocks/>
            </p:cNvSpPr>
            <p:nvPr/>
          </p:nvSpPr>
          <p:spPr bwMode="auto">
            <a:xfrm>
              <a:off x="1872" y="1680"/>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75" name="Oval 300"/>
            <p:cNvSpPr>
              <a:spLocks noChangeArrowheads="1"/>
            </p:cNvSpPr>
            <p:nvPr/>
          </p:nvSpPr>
          <p:spPr bwMode="auto">
            <a:xfrm>
              <a:off x="1986" y="1668"/>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676" name="Oval 301"/>
            <p:cNvSpPr>
              <a:spLocks noChangeArrowheads="1"/>
            </p:cNvSpPr>
            <p:nvPr/>
          </p:nvSpPr>
          <p:spPr bwMode="auto">
            <a:xfrm>
              <a:off x="1974" y="1668"/>
              <a:ext cx="5" cy="6"/>
            </a:xfrm>
            <a:prstGeom prst="ellipse">
              <a:avLst/>
            </a:prstGeom>
            <a:solidFill>
              <a:srgbClr val="FF004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677" name="Freeform 302"/>
            <p:cNvSpPr>
              <a:spLocks/>
            </p:cNvSpPr>
            <p:nvPr/>
          </p:nvSpPr>
          <p:spPr bwMode="auto">
            <a:xfrm>
              <a:off x="1813" y="1367"/>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78" name="Line 303"/>
            <p:cNvSpPr>
              <a:spLocks noChangeShapeType="1"/>
            </p:cNvSpPr>
            <p:nvPr/>
          </p:nvSpPr>
          <p:spPr bwMode="auto">
            <a:xfrm>
              <a:off x="2031" y="152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79" name="Line 304"/>
            <p:cNvSpPr>
              <a:spLocks noChangeShapeType="1"/>
            </p:cNvSpPr>
            <p:nvPr/>
          </p:nvSpPr>
          <p:spPr bwMode="auto">
            <a:xfrm>
              <a:off x="2038" y="152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0" name="Line 305"/>
            <p:cNvSpPr>
              <a:spLocks noChangeShapeType="1"/>
            </p:cNvSpPr>
            <p:nvPr/>
          </p:nvSpPr>
          <p:spPr bwMode="auto">
            <a:xfrm flipV="1">
              <a:off x="2038" y="151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1" name="Line 306"/>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2" name="Line 307"/>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3" name="Line 308"/>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4" name="Line 309"/>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685" name="Freeform 310"/>
            <p:cNvSpPr>
              <a:spLocks/>
            </p:cNvSpPr>
            <p:nvPr/>
          </p:nvSpPr>
          <p:spPr bwMode="auto">
            <a:xfrm>
              <a:off x="2031" y="1518"/>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86" name="Freeform 311"/>
            <p:cNvSpPr>
              <a:spLocks/>
            </p:cNvSpPr>
            <p:nvPr/>
          </p:nvSpPr>
          <p:spPr bwMode="auto">
            <a:xfrm>
              <a:off x="2012" y="1471"/>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87" name="Freeform 312"/>
            <p:cNvSpPr>
              <a:spLocks/>
            </p:cNvSpPr>
            <p:nvPr/>
          </p:nvSpPr>
          <p:spPr bwMode="auto">
            <a:xfrm>
              <a:off x="2070" y="1478"/>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88" name="Freeform 313"/>
            <p:cNvSpPr>
              <a:spLocks/>
            </p:cNvSpPr>
            <p:nvPr/>
          </p:nvSpPr>
          <p:spPr bwMode="auto">
            <a:xfrm>
              <a:off x="2101" y="1431"/>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89" name="Freeform 314"/>
            <p:cNvSpPr>
              <a:spLocks/>
            </p:cNvSpPr>
            <p:nvPr/>
          </p:nvSpPr>
          <p:spPr bwMode="auto">
            <a:xfrm>
              <a:off x="2070" y="1558"/>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0" name="Freeform 315"/>
            <p:cNvSpPr>
              <a:spLocks/>
            </p:cNvSpPr>
            <p:nvPr/>
          </p:nvSpPr>
          <p:spPr bwMode="auto">
            <a:xfrm>
              <a:off x="2081" y="1552"/>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1" name="Freeform 316"/>
            <p:cNvSpPr>
              <a:spLocks/>
            </p:cNvSpPr>
            <p:nvPr/>
          </p:nvSpPr>
          <p:spPr bwMode="auto">
            <a:xfrm>
              <a:off x="1724" y="1797"/>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2" name="Freeform 317"/>
            <p:cNvSpPr>
              <a:spLocks/>
            </p:cNvSpPr>
            <p:nvPr/>
          </p:nvSpPr>
          <p:spPr bwMode="auto">
            <a:xfrm>
              <a:off x="2018" y="1652"/>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3" name="Freeform 318"/>
            <p:cNvSpPr>
              <a:spLocks/>
            </p:cNvSpPr>
            <p:nvPr/>
          </p:nvSpPr>
          <p:spPr bwMode="auto">
            <a:xfrm>
              <a:off x="1960" y="1814"/>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694" name="Freeform 319"/>
            <p:cNvSpPr>
              <a:spLocks/>
            </p:cNvSpPr>
            <p:nvPr/>
          </p:nvSpPr>
          <p:spPr bwMode="auto">
            <a:xfrm>
              <a:off x="1877" y="1814"/>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695" name="Freeform 320"/>
            <p:cNvSpPr>
              <a:spLocks/>
            </p:cNvSpPr>
            <p:nvPr/>
          </p:nvSpPr>
          <p:spPr bwMode="auto">
            <a:xfrm>
              <a:off x="1852" y="1704"/>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6" name="Freeform 321"/>
            <p:cNvSpPr>
              <a:spLocks/>
            </p:cNvSpPr>
            <p:nvPr/>
          </p:nvSpPr>
          <p:spPr bwMode="auto">
            <a:xfrm>
              <a:off x="1948" y="1837"/>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7" name="Freeform 322"/>
            <p:cNvSpPr>
              <a:spLocks/>
            </p:cNvSpPr>
            <p:nvPr/>
          </p:nvSpPr>
          <p:spPr bwMode="auto">
            <a:xfrm>
              <a:off x="1852" y="1825"/>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8" name="Freeform 323"/>
            <p:cNvSpPr>
              <a:spLocks/>
            </p:cNvSpPr>
            <p:nvPr/>
          </p:nvSpPr>
          <p:spPr bwMode="auto">
            <a:xfrm>
              <a:off x="2127" y="1878"/>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699" name="Freeform 324"/>
            <p:cNvSpPr>
              <a:spLocks/>
            </p:cNvSpPr>
            <p:nvPr/>
          </p:nvSpPr>
          <p:spPr bwMode="auto">
            <a:xfrm>
              <a:off x="2031" y="1861"/>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0" name="Freeform 325"/>
            <p:cNvSpPr>
              <a:spLocks/>
            </p:cNvSpPr>
            <p:nvPr/>
          </p:nvSpPr>
          <p:spPr bwMode="auto">
            <a:xfrm>
              <a:off x="1928" y="1919"/>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1" name="Freeform 326"/>
            <p:cNvSpPr>
              <a:spLocks/>
            </p:cNvSpPr>
            <p:nvPr/>
          </p:nvSpPr>
          <p:spPr bwMode="auto">
            <a:xfrm>
              <a:off x="2088" y="1849"/>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2" name="Freeform 327"/>
            <p:cNvSpPr>
              <a:spLocks/>
            </p:cNvSpPr>
            <p:nvPr/>
          </p:nvSpPr>
          <p:spPr bwMode="auto">
            <a:xfrm>
              <a:off x="2038" y="1941"/>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3" name="Freeform 328"/>
            <p:cNvSpPr>
              <a:spLocks/>
            </p:cNvSpPr>
            <p:nvPr/>
          </p:nvSpPr>
          <p:spPr bwMode="auto">
            <a:xfrm>
              <a:off x="2064" y="1947"/>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4" name="Freeform 329"/>
            <p:cNvSpPr>
              <a:spLocks/>
            </p:cNvSpPr>
            <p:nvPr/>
          </p:nvSpPr>
          <p:spPr bwMode="auto">
            <a:xfrm>
              <a:off x="2095" y="1895"/>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5" name="Freeform 330"/>
            <p:cNvSpPr>
              <a:spLocks/>
            </p:cNvSpPr>
            <p:nvPr/>
          </p:nvSpPr>
          <p:spPr bwMode="auto">
            <a:xfrm>
              <a:off x="2005" y="1937"/>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6" name="Freeform 331"/>
            <p:cNvSpPr>
              <a:spLocks/>
            </p:cNvSpPr>
            <p:nvPr/>
          </p:nvSpPr>
          <p:spPr bwMode="auto">
            <a:xfrm>
              <a:off x="2031" y="1953"/>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7" name="Freeform 332"/>
            <p:cNvSpPr>
              <a:spLocks/>
            </p:cNvSpPr>
            <p:nvPr/>
          </p:nvSpPr>
          <p:spPr bwMode="auto">
            <a:xfrm>
              <a:off x="2172" y="1937"/>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8" name="Freeform 333"/>
            <p:cNvSpPr>
              <a:spLocks/>
            </p:cNvSpPr>
            <p:nvPr/>
          </p:nvSpPr>
          <p:spPr bwMode="auto">
            <a:xfrm>
              <a:off x="2076" y="1901"/>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09" name="Line 334"/>
            <p:cNvSpPr>
              <a:spLocks noChangeShapeType="1"/>
            </p:cNvSpPr>
            <p:nvPr/>
          </p:nvSpPr>
          <p:spPr bwMode="auto">
            <a:xfrm>
              <a:off x="1928" y="1884"/>
              <a:ext cx="7" cy="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710" name="Oval 335"/>
            <p:cNvSpPr>
              <a:spLocks noChangeArrowheads="1"/>
            </p:cNvSpPr>
            <p:nvPr/>
          </p:nvSpPr>
          <p:spPr bwMode="auto">
            <a:xfrm>
              <a:off x="1903" y="1849"/>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11" name="Oval 336"/>
            <p:cNvSpPr>
              <a:spLocks noChangeArrowheads="1"/>
            </p:cNvSpPr>
            <p:nvPr/>
          </p:nvSpPr>
          <p:spPr bwMode="auto">
            <a:xfrm>
              <a:off x="1993" y="1825"/>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12" name="Oval 337"/>
            <p:cNvSpPr>
              <a:spLocks noChangeArrowheads="1"/>
            </p:cNvSpPr>
            <p:nvPr/>
          </p:nvSpPr>
          <p:spPr bwMode="auto">
            <a:xfrm>
              <a:off x="1679" y="183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13" name="Freeform 338"/>
            <p:cNvSpPr>
              <a:spLocks/>
            </p:cNvSpPr>
            <p:nvPr/>
          </p:nvSpPr>
          <p:spPr bwMode="auto">
            <a:xfrm>
              <a:off x="2031" y="1704"/>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4" name="Freeform 339"/>
            <p:cNvSpPr>
              <a:spLocks/>
            </p:cNvSpPr>
            <p:nvPr/>
          </p:nvSpPr>
          <p:spPr bwMode="auto">
            <a:xfrm>
              <a:off x="2050" y="1785"/>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5" name="Freeform 340"/>
            <p:cNvSpPr>
              <a:spLocks/>
            </p:cNvSpPr>
            <p:nvPr/>
          </p:nvSpPr>
          <p:spPr bwMode="auto">
            <a:xfrm>
              <a:off x="2018" y="1774"/>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6" name="Freeform 341"/>
            <p:cNvSpPr>
              <a:spLocks/>
            </p:cNvSpPr>
            <p:nvPr/>
          </p:nvSpPr>
          <p:spPr bwMode="auto">
            <a:xfrm>
              <a:off x="2056" y="1780"/>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7" name="Freeform 342"/>
            <p:cNvSpPr>
              <a:spLocks/>
            </p:cNvSpPr>
            <p:nvPr/>
          </p:nvSpPr>
          <p:spPr bwMode="auto">
            <a:xfrm>
              <a:off x="2070" y="1762"/>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8" name="Freeform 343"/>
            <p:cNvSpPr>
              <a:spLocks/>
            </p:cNvSpPr>
            <p:nvPr/>
          </p:nvSpPr>
          <p:spPr bwMode="auto">
            <a:xfrm>
              <a:off x="2050" y="1768"/>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19" name="Line 344"/>
            <p:cNvSpPr>
              <a:spLocks noChangeShapeType="1"/>
            </p:cNvSpPr>
            <p:nvPr/>
          </p:nvSpPr>
          <p:spPr bwMode="auto">
            <a:xfrm flipH="1">
              <a:off x="2064" y="178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720" name="Line 345"/>
            <p:cNvSpPr>
              <a:spLocks noChangeShapeType="1"/>
            </p:cNvSpPr>
            <p:nvPr/>
          </p:nvSpPr>
          <p:spPr bwMode="auto">
            <a:xfrm>
              <a:off x="2044" y="175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980" fontAlgn="base">
                <a:spcBef>
                  <a:spcPct val="0"/>
                </a:spcBef>
                <a:spcAft>
                  <a:spcPct val="0"/>
                </a:spcAft>
                <a:defRPr/>
              </a:pPr>
              <a:endParaRPr lang="en-GB" sz="1662" kern="0">
                <a:solidFill>
                  <a:srgbClr val="FFFFFF"/>
                </a:solidFill>
              </a:endParaRPr>
            </a:p>
          </p:txBody>
        </p:sp>
        <p:sp>
          <p:nvSpPr>
            <p:cNvPr id="721" name="Oval 346"/>
            <p:cNvSpPr>
              <a:spLocks noChangeArrowheads="1"/>
            </p:cNvSpPr>
            <p:nvPr/>
          </p:nvSpPr>
          <p:spPr bwMode="auto">
            <a:xfrm>
              <a:off x="2121" y="179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22" name="Oval 347"/>
            <p:cNvSpPr>
              <a:spLocks noChangeArrowheads="1"/>
            </p:cNvSpPr>
            <p:nvPr/>
          </p:nvSpPr>
          <p:spPr bwMode="auto">
            <a:xfrm>
              <a:off x="2146" y="1680"/>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23" name="Oval 348"/>
            <p:cNvSpPr>
              <a:spLocks noChangeArrowheads="1"/>
            </p:cNvSpPr>
            <p:nvPr/>
          </p:nvSpPr>
          <p:spPr bwMode="auto">
            <a:xfrm>
              <a:off x="2179" y="1710"/>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24" name="Freeform 349"/>
            <p:cNvSpPr>
              <a:spLocks/>
            </p:cNvSpPr>
            <p:nvPr/>
          </p:nvSpPr>
          <p:spPr bwMode="auto">
            <a:xfrm>
              <a:off x="1960" y="1971"/>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25" name="Freeform 350"/>
            <p:cNvSpPr>
              <a:spLocks/>
            </p:cNvSpPr>
            <p:nvPr/>
          </p:nvSpPr>
          <p:spPr bwMode="auto">
            <a:xfrm>
              <a:off x="2146" y="2268"/>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26" name="Freeform 351"/>
            <p:cNvSpPr>
              <a:spLocks/>
            </p:cNvSpPr>
            <p:nvPr/>
          </p:nvSpPr>
          <p:spPr bwMode="auto">
            <a:xfrm>
              <a:off x="2281" y="2302"/>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27" name="Freeform 352"/>
            <p:cNvSpPr>
              <a:spLocks/>
            </p:cNvSpPr>
            <p:nvPr/>
          </p:nvSpPr>
          <p:spPr bwMode="auto">
            <a:xfrm>
              <a:off x="2364" y="2232"/>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28" name="Oval 353"/>
            <p:cNvSpPr>
              <a:spLocks noChangeArrowheads="1"/>
            </p:cNvSpPr>
            <p:nvPr/>
          </p:nvSpPr>
          <p:spPr bwMode="auto">
            <a:xfrm>
              <a:off x="2390" y="2012"/>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29" name="Oval 354"/>
            <p:cNvSpPr>
              <a:spLocks noChangeArrowheads="1"/>
            </p:cNvSpPr>
            <p:nvPr/>
          </p:nvSpPr>
          <p:spPr bwMode="auto">
            <a:xfrm>
              <a:off x="2365" y="2100"/>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30" name="Oval 355"/>
            <p:cNvSpPr>
              <a:spLocks noChangeArrowheads="1"/>
            </p:cNvSpPr>
            <p:nvPr/>
          </p:nvSpPr>
          <p:spPr bwMode="auto">
            <a:xfrm>
              <a:off x="2422" y="2036"/>
              <a:ext cx="5"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31" name="Oval 356"/>
            <p:cNvSpPr>
              <a:spLocks noChangeArrowheads="1"/>
            </p:cNvSpPr>
            <p:nvPr/>
          </p:nvSpPr>
          <p:spPr bwMode="auto">
            <a:xfrm>
              <a:off x="2448" y="2052"/>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32" name="Oval 357"/>
            <p:cNvSpPr>
              <a:spLocks noChangeArrowheads="1"/>
            </p:cNvSpPr>
            <p:nvPr/>
          </p:nvSpPr>
          <p:spPr bwMode="auto">
            <a:xfrm>
              <a:off x="2448" y="2070"/>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33" name="Freeform 358"/>
            <p:cNvSpPr>
              <a:spLocks/>
            </p:cNvSpPr>
            <p:nvPr/>
          </p:nvSpPr>
          <p:spPr bwMode="auto">
            <a:xfrm>
              <a:off x="2357" y="2099"/>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34" name="Freeform 359"/>
            <p:cNvSpPr>
              <a:spLocks/>
            </p:cNvSpPr>
            <p:nvPr/>
          </p:nvSpPr>
          <p:spPr bwMode="auto">
            <a:xfrm>
              <a:off x="2204" y="1895"/>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35" name="Freeform 360"/>
            <p:cNvSpPr>
              <a:spLocks/>
            </p:cNvSpPr>
            <p:nvPr/>
          </p:nvSpPr>
          <p:spPr bwMode="auto">
            <a:xfrm>
              <a:off x="2262" y="1913"/>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36" name="Freeform 361"/>
            <p:cNvSpPr>
              <a:spLocks/>
            </p:cNvSpPr>
            <p:nvPr/>
          </p:nvSpPr>
          <p:spPr bwMode="auto">
            <a:xfrm>
              <a:off x="2281" y="1895"/>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37" name="Oval 362"/>
            <p:cNvSpPr>
              <a:spLocks noChangeArrowheads="1"/>
            </p:cNvSpPr>
            <p:nvPr/>
          </p:nvSpPr>
          <p:spPr bwMode="auto">
            <a:xfrm>
              <a:off x="2237" y="1774"/>
              <a:ext cx="5" cy="6"/>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eaLnBrk="0" fontAlgn="base" hangingPunct="0">
                <a:spcBef>
                  <a:spcPct val="50000"/>
                </a:spcBef>
                <a:spcAft>
                  <a:spcPct val="0"/>
                </a:spcAft>
                <a:defRPr/>
              </a:pPr>
              <a:endParaRPr lang="en-US" sz="2585" kern="0">
                <a:solidFill>
                  <a:srgbClr val="FFFFFF"/>
                </a:solidFill>
              </a:endParaRPr>
            </a:p>
          </p:txBody>
        </p:sp>
        <p:sp>
          <p:nvSpPr>
            <p:cNvPr id="738" name="Freeform 363"/>
            <p:cNvSpPr>
              <a:spLocks/>
            </p:cNvSpPr>
            <p:nvPr/>
          </p:nvSpPr>
          <p:spPr bwMode="auto">
            <a:xfrm>
              <a:off x="2333" y="1941"/>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39" name="Freeform 364"/>
            <p:cNvSpPr>
              <a:spLocks/>
            </p:cNvSpPr>
            <p:nvPr/>
          </p:nvSpPr>
          <p:spPr bwMode="auto">
            <a:xfrm>
              <a:off x="2326" y="1930"/>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40" name="Freeform 365"/>
            <p:cNvSpPr>
              <a:spLocks/>
            </p:cNvSpPr>
            <p:nvPr/>
          </p:nvSpPr>
          <p:spPr bwMode="auto">
            <a:xfrm>
              <a:off x="2345" y="1953"/>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41" name="Freeform 366"/>
            <p:cNvSpPr>
              <a:spLocks/>
            </p:cNvSpPr>
            <p:nvPr/>
          </p:nvSpPr>
          <p:spPr bwMode="auto">
            <a:xfrm>
              <a:off x="2351" y="1941"/>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42" name="Line 367"/>
            <p:cNvSpPr>
              <a:spLocks noChangeShapeType="1"/>
            </p:cNvSpPr>
            <p:nvPr/>
          </p:nvSpPr>
          <p:spPr bwMode="auto">
            <a:xfrm>
              <a:off x="2357" y="1959"/>
              <a:ext cx="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527" tIns="41031" rIns="83527" bIns="41031" anchor="ctr"/>
            <a:lstStyle/>
            <a:p>
              <a:pPr defTabSz="913980" fontAlgn="base">
                <a:spcBef>
                  <a:spcPct val="0"/>
                </a:spcBef>
                <a:spcAft>
                  <a:spcPct val="0"/>
                </a:spcAft>
                <a:defRPr/>
              </a:pPr>
              <a:endParaRPr lang="en-GB" sz="1662" kern="0">
                <a:solidFill>
                  <a:srgbClr val="FFFFFF"/>
                </a:solidFill>
              </a:endParaRPr>
            </a:p>
          </p:txBody>
        </p:sp>
        <p:sp>
          <p:nvSpPr>
            <p:cNvPr id="743" name="Oval 368"/>
            <p:cNvSpPr>
              <a:spLocks noChangeArrowheads="1"/>
            </p:cNvSpPr>
            <p:nvPr/>
          </p:nvSpPr>
          <p:spPr bwMode="auto">
            <a:xfrm>
              <a:off x="2371" y="187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4" name="Oval 369"/>
            <p:cNvSpPr>
              <a:spLocks noChangeArrowheads="1"/>
            </p:cNvSpPr>
            <p:nvPr/>
          </p:nvSpPr>
          <p:spPr bwMode="auto">
            <a:xfrm>
              <a:off x="2448" y="1953"/>
              <a:ext cx="0"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5" name="Oval 370"/>
            <p:cNvSpPr>
              <a:spLocks noChangeArrowheads="1"/>
            </p:cNvSpPr>
            <p:nvPr/>
          </p:nvSpPr>
          <p:spPr bwMode="auto">
            <a:xfrm>
              <a:off x="2377" y="1809"/>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6" name="Oval 371"/>
            <p:cNvSpPr>
              <a:spLocks noChangeArrowheads="1"/>
            </p:cNvSpPr>
            <p:nvPr/>
          </p:nvSpPr>
          <p:spPr bwMode="auto">
            <a:xfrm>
              <a:off x="2403" y="1925"/>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7" name="Oval 372"/>
            <p:cNvSpPr>
              <a:spLocks noChangeArrowheads="1"/>
            </p:cNvSpPr>
            <p:nvPr/>
          </p:nvSpPr>
          <p:spPr bwMode="auto">
            <a:xfrm>
              <a:off x="2448" y="1931"/>
              <a:ext cx="0" cy="4"/>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8" name="Oval 373"/>
            <p:cNvSpPr>
              <a:spLocks noChangeArrowheads="1"/>
            </p:cNvSpPr>
            <p:nvPr/>
          </p:nvSpPr>
          <p:spPr bwMode="auto">
            <a:xfrm>
              <a:off x="2448" y="1971"/>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49" name="Oval 374"/>
            <p:cNvSpPr>
              <a:spLocks noChangeArrowheads="1"/>
            </p:cNvSpPr>
            <p:nvPr/>
          </p:nvSpPr>
          <p:spPr bwMode="auto">
            <a:xfrm>
              <a:off x="2448" y="198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750" name="Oval 375"/>
            <p:cNvSpPr>
              <a:spLocks noChangeArrowheads="1"/>
            </p:cNvSpPr>
            <p:nvPr/>
          </p:nvSpPr>
          <p:spPr bwMode="auto">
            <a:xfrm>
              <a:off x="2403" y="1861"/>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grpSp>
      <p:grpSp>
        <p:nvGrpSpPr>
          <p:cNvPr id="751" name="Group 376"/>
          <p:cNvGrpSpPr>
            <a:grpSpLocks/>
          </p:cNvGrpSpPr>
          <p:nvPr/>
        </p:nvGrpSpPr>
        <p:grpSpPr bwMode="auto">
          <a:xfrm>
            <a:off x="3442028" y="1169057"/>
            <a:ext cx="5184576" cy="3124039"/>
            <a:chOff x="5932" y="935"/>
            <a:chExt cx="2454" cy="1370"/>
          </a:xfrm>
        </p:grpSpPr>
        <p:sp>
          <p:nvSpPr>
            <p:cNvPr id="752" name="Text Box 377"/>
            <p:cNvSpPr txBox="1">
              <a:spLocks noChangeArrowheads="1"/>
            </p:cNvSpPr>
            <p:nvPr/>
          </p:nvSpPr>
          <p:spPr bwMode="auto">
            <a:xfrm>
              <a:off x="6976" y="2093"/>
              <a:ext cx="483" cy="212"/>
            </a:xfrm>
            <a:prstGeom prst="rect">
              <a:avLst/>
            </a:prstGeom>
            <a:solidFill>
              <a:srgbClr val="000000"/>
            </a:solidFill>
            <a:ln>
              <a:noFill/>
            </a:ln>
            <a:effectLst/>
            <a:extLst>
              <a:ext uri="{91240B29-F687-4F45-9708-019B960494DF}">
                <a14:hiddenLine xmlns:a14="http://schemas.microsoft.com/office/drawing/2010/main" w="12700" cap="rnd"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fontAlgn="base">
                <a:spcBef>
                  <a:spcPct val="0"/>
                </a:spcBef>
                <a:spcAft>
                  <a:spcPct val="0"/>
                </a:spcAft>
                <a:defRPr/>
              </a:pPr>
              <a:r>
                <a:rPr lang="en-GB" sz="1662" b="1" kern="0" dirty="0">
                  <a:solidFill>
                    <a:srgbClr val="FFFFFF"/>
                  </a:solidFill>
                </a:rPr>
                <a:t>2012</a:t>
              </a:r>
            </a:p>
          </p:txBody>
        </p:sp>
        <p:sp>
          <p:nvSpPr>
            <p:cNvPr id="753" name="Freeform 378"/>
            <p:cNvSpPr>
              <a:spLocks/>
            </p:cNvSpPr>
            <p:nvPr/>
          </p:nvSpPr>
          <p:spPr bwMode="auto">
            <a:xfrm>
              <a:off x="5932" y="1092"/>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4" name="Freeform 379"/>
            <p:cNvSpPr>
              <a:spLocks/>
            </p:cNvSpPr>
            <p:nvPr/>
          </p:nvSpPr>
          <p:spPr bwMode="auto">
            <a:xfrm>
              <a:off x="6124" y="1144"/>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5" name="Freeform 380"/>
            <p:cNvSpPr>
              <a:spLocks/>
            </p:cNvSpPr>
            <p:nvPr/>
          </p:nvSpPr>
          <p:spPr bwMode="auto">
            <a:xfrm>
              <a:off x="6124" y="1174"/>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6" name="Freeform 381"/>
            <p:cNvSpPr>
              <a:spLocks/>
            </p:cNvSpPr>
            <p:nvPr/>
          </p:nvSpPr>
          <p:spPr bwMode="auto">
            <a:xfrm>
              <a:off x="6124" y="1190"/>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7" name="Freeform 382"/>
            <p:cNvSpPr>
              <a:spLocks/>
            </p:cNvSpPr>
            <p:nvPr/>
          </p:nvSpPr>
          <p:spPr bwMode="auto">
            <a:xfrm>
              <a:off x="6503" y="1806"/>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8" name="Freeform 383"/>
            <p:cNvSpPr>
              <a:spLocks/>
            </p:cNvSpPr>
            <p:nvPr/>
          </p:nvSpPr>
          <p:spPr bwMode="auto">
            <a:xfrm>
              <a:off x="6407" y="1731"/>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59" name="Freeform 384"/>
            <p:cNvSpPr>
              <a:spLocks/>
            </p:cNvSpPr>
            <p:nvPr/>
          </p:nvSpPr>
          <p:spPr bwMode="auto">
            <a:xfrm>
              <a:off x="6412" y="1720"/>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0" name="Freeform 385"/>
            <p:cNvSpPr>
              <a:spLocks/>
            </p:cNvSpPr>
            <p:nvPr/>
          </p:nvSpPr>
          <p:spPr bwMode="auto">
            <a:xfrm>
              <a:off x="6137" y="1278"/>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1" name="Freeform 386"/>
            <p:cNvSpPr>
              <a:spLocks/>
            </p:cNvSpPr>
            <p:nvPr/>
          </p:nvSpPr>
          <p:spPr bwMode="auto">
            <a:xfrm>
              <a:off x="5957" y="970"/>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2" name="Freeform 387"/>
            <p:cNvSpPr>
              <a:spLocks/>
            </p:cNvSpPr>
            <p:nvPr/>
          </p:nvSpPr>
          <p:spPr bwMode="auto">
            <a:xfrm>
              <a:off x="6259" y="1080"/>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3" name="Freeform 388"/>
            <p:cNvSpPr>
              <a:spLocks/>
            </p:cNvSpPr>
            <p:nvPr/>
          </p:nvSpPr>
          <p:spPr bwMode="auto">
            <a:xfrm>
              <a:off x="6271" y="1127"/>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4" name="Freeform 389"/>
            <p:cNvSpPr>
              <a:spLocks/>
            </p:cNvSpPr>
            <p:nvPr/>
          </p:nvSpPr>
          <p:spPr bwMode="auto">
            <a:xfrm>
              <a:off x="6316" y="1254"/>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5" name="Freeform 390"/>
            <p:cNvSpPr>
              <a:spLocks/>
            </p:cNvSpPr>
            <p:nvPr/>
          </p:nvSpPr>
          <p:spPr bwMode="auto">
            <a:xfrm>
              <a:off x="6373" y="1644"/>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6" name="Freeform 391"/>
            <p:cNvSpPr>
              <a:spLocks/>
            </p:cNvSpPr>
            <p:nvPr/>
          </p:nvSpPr>
          <p:spPr bwMode="auto">
            <a:xfrm>
              <a:off x="6361" y="1615"/>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7" name="Freeform 392"/>
            <p:cNvSpPr>
              <a:spLocks/>
            </p:cNvSpPr>
            <p:nvPr/>
          </p:nvSpPr>
          <p:spPr bwMode="auto">
            <a:xfrm>
              <a:off x="6348" y="1603"/>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8" name="Freeform 393"/>
            <p:cNvSpPr>
              <a:spLocks/>
            </p:cNvSpPr>
            <p:nvPr/>
          </p:nvSpPr>
          <p:spPr bwMode="auto">
            <a:xfrm>
              <a:off x="6342" y="1615"/>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69" name="Freeform 394"/>
            <p:cNvSpPr>
              <a:spLocks/>
            </p:cNvSpPr>
            <p:nvPr/>
          </p:nvSpPr>
          <p:spPr bwMode="auto">
            <a:xfrm>
              <a:off x="6329" y="1586"/>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0" name="Freeform 395"/>
            <p:cNvSpPr>
              <a:spLocks/>
            </p:cNvSpPr>
            <p:nvPr/>
          </p:nvSpPr>
          <p:spPr bwMode="auto">
            <a:xfrm>
              <a:off x="6355" y="1586"/>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1" name="Freeform 396"/>
            <p:cNvSpPr>
              <a:spLocks/>
            </p:cNvSpPr>
            <p:nvPr/>
          </p:nvSpPr>
          <p:spPr bwMode="auto">
            <a:xfrm>
              <a:off x="6162" y="1441"/>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2" name="Freeform 397"/>
            <p:cNvSpPr>
              <a:spLocks/>
            </p:cNvSpPr>
            <p:nvPr/>
          </p:nvSpPr>
          <p:spPr bwMode="auto">
            <a:xfrm>
              <a:off x="6392" y="1545"/>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3" name="Freeform 398"/>
            <p:cNvSpPr>
              <a:spLocks/>
            </p:cNvSpPr>
            <p:nvPr/>
          </p:nvSpPr>
          <p:spPr bwMode="auto">
            <a:xfrm>
              <a:off x="6400" y="1557"/>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4" name="Freeform 399"/>
            <p:cNvSpPr>
              <a:spLocks/>
            </p:cNvSpPr>
            <p:nvPr/>
          </p:nvSpPr>
          <p:spPr bwMode="auto">
            <a:xfrm>
              <a:off x="6438" y="1586"/>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5" name="Freeform 400"/>
            <p:cNvSpPr>
              <a:spLocks/>
            </p:cNvSpPr>
            <p:nvPr/>
          </p:nvSpPr>
          <p:spPr bwMode="auto">
            <a:xfrm>
              <a:off x="6464" y="1574"/>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6" name="Freeform 401"/>
            <p:cNvSpPr>
              <a:spLocks/>
            </p:cNvSpPr>
            <p:nvPr/>
          </p:nvSpPr>
          <p:spPr bwMode="auto">
            <a:xfrm>
              <a:off x="6438" y="1533"/>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7" name="Line 402"/>
            <p:cNvSpPr>
              <a:spLocks noChangeShapeType="1"/>
            </p:cNvSpPr>
            <p:nvPr/>
          </p:nvSpPr>
          <p:spPr bwMode="auto">
            <a:xfrm>
              <a:off x="6477" y="156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8" name="Freeform 403"/>
            <p:cNvSpPr>
              <a:spLocks/>
            </p:cNvSpPr>
            <p:nvPr/>
          </p:nvSpPr>
          <p:spPr bwMode="auto">
            <a:xfrm>
              <a:off x="6137" y="1005"/>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79" name="Freeform 404"/>
            <p:cNvSpPr>
              <a:spLocks/>
            </p:cNvSpPr>
            <p:nvPr/>
          </p:nvSpPr>
          <p:spPr bwMode="auto">
            <a:xfrm>
              <a:off x="6137" y="1005"/>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0" name="Line 405"/>
            <p:cNvSpPr>
              <a:spLocks noChangeShapeType="1"/>
            </p:cNvSpPr>
            <p:nvPr/>
          </p:nvSpPr>
          <p:spPr bwMode="auto">
            <a:xfrm flipH="1">
              <a:off x="6604" y="132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1" name="Freeform 406"/>
            <p:cNvSpPr>
              <a:spLocks/>
            </p:cNvSpPr>
            <p:nvPr/>
          </p:nvSpPr>
          <p:spPr bwMode="auto">
            <a:xfrm>
              <a:off x="6529" y="1051"/>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2" name="Freeform 407"/>
            <p:cNvSpPr>
              <a:spLocks/>
            </p:cNvSpPr>
            <p:nvPr/>
          </p:nvSpPr>
          <p:spPr bwMode="auto">
            <a:xfrm>
              <a:off x="6617" y="953"/>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3" name="Freeform 408"/>
            <p:cNvSpPr>
              <a:spLocks/>
            </p:cNvSpPr>
            <p:nvPr/>
          </p:nvSpPr>
          <p:spPr bwMode="auto">
            <a:xfrm>
              <a:off x="6373" y="1011"/>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4" name="Freeform 409"/>
            <p:cNvSpPr>
              <a:spLocks/>
            </p:cNvSpPr>
            <p:nvPr/>
          </p:nvSpPr>
          <p:spPr bwMode="auto">
            <a:xfrm>
              <a:off x="6560" y="1005"/>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5" name="Freeform 410"/>
            <p:cNvSpPr>
              <a:spLocks/>
            </p:cNvSpPr>
            <p:nvPr/>
          </p:nvSpPr>
          <p:spPr bwMode="auto">
            <a:xfrm>
              <a:off x="6329" y="993"/>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6" name="Freeform 411"/>
            <p:cNvSpPr>
              <a:spLocks/>
            </p:cNvSpPr>
            <p:nvPr/>
          </p:nvSpPr>
          <p:spPr bwMode="auto">
            <a:xfrm>
              <a:off x="6419" y="976"/>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7" name="Freeform 412"/>
            <p:cNvSpPr>
              <a:spLocks/>
            </p:cNvSpPr>
            <p:nvPr/>
          </p:nvSpPr>
          <p:spPr bwMode="auto">
            <a:xfrm>
              <a:off x="6617" y="1312"/>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8" name="Freeform 413"/>
            <p:cNvSpPr>
              <a:spLocks/>
            </p:cNvSpPr>
            <p:nvPr/>
          </p:nvSpPr>
          <p:spPr bwMode="auto">
            <a:xfrm>
              <a:off x="6592" y="964"/>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89" name="Freeform 414"/>
            <p:cNvSpPr>
              <a:spLocks/>
            </p:cNvSpPr>
            <p:nvPr/>
          </p:nvSpPr>
          <p:spPr bwMode="auto">
            <a:xfrm>
              <a:off x="6508" y="1027"/>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0" name="Freeform 415"/>
            <p:cNvSpPr>
              <a:spLocks/>
            </p:cNvSpPr>
            <p:nvPr/>
          </p:nvSpPr>
          <p:spPr bwMode="auto">
            <a:xfrm>
              <a:off x="6392" y="964"/>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1" name="Freeform 416"/>
            <p:cNvSpPr>
              <a:spLocks/>
            </p:cNvSpPr>
            <p:nvPr/>
          </p:nvSpPr>
          <p:spPr bwMode="auto">
            <a:xfrm>
              <a:off x="6496" y="987"/>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2" name="Freeform 417"/>
            <p:cNvSpPr>
              <a:spLocks/>
            </p:cNvSpPr>
            <p:nvPr/>
          </p:nvSpPr>
          <p:spPr bwMode="auto">
            <a:xfrm>
              <a:off x="6496" y="1139"/>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3" name="Freeform 418"/>
            <p:cNvSpPr>
              <a:spLocks/>
            </p:cNvSpPr>
            <p:nvPr/>
          </p:nvSpPr>
          <p:spPr bwMode="auto">
            <a:xfrm>
              <a:off x="6470" y="1023"/>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4" name="Freeform 419"/>
            <p:cNvSpPr>
              <a:spLocks/>
            </p:cNvSpPr>
            <p:nvPr/>
          </p:nvSpPr>
          <p:spPr bwMode="auto">
            <a:xfrm>
              <a:off x="6451" y="953"/>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5" name="Freeform 420"/>
            <p:cNvSpPr>
              <a:spLocks/>
            </p:cNvSpPr>
            <p:nvPr/>
          </p:nvSpPr>
          <p:spPr bwMode="auto">
            <a:xfrm>
              <a:off x="6156" y="1254"/>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6" name="Freeform 421"/>
            <p:cNvSpPr>
              <a:spLocks/>
            </p:cNvSpPr>
            <p:nvPr/>
          </p:nvSpPr>
          <p:spPr bwMode="auto">
            <a:xfrm>
              <a:off x="6496" y="953"/>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7" name="Freeform 422"/>
            <p:cNvSpPr>
              <a:spLocks/>
            </p:cNvSpPr>
            <p:nvPr/>
          </p:nvSpPr>
          <p:spPr bwMode="auto">
            <a:xfrm>
              <a:off x="6508" y="1174"/>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8" name="Freeform 423"/>
            <p:cNvSpPr>
              <a:spLocks/>
            </p:cNvSpPr>
            <p:nvPr/>
          </p:nvSpPr>
          <p:spPr bwMode="auto">
            <a:xfrm>
              <a:off x="6605" y="1347"/>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799" name="Freeform 424"/>
            <p:cNvSpPr>
              <a:spLocks/>
            </p:cNvSpPr>
            <p:nvPr/>
          </p:nvSpPr>
          <p:spPr bwMode="auto">
            <a:xfrm>
              <a:off x="6605" y="1127"/>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0" name="Freeform 425"/>
            <p:cNvSpPr>
              <a:spLocks/>
            </p:cNvSpPr>
            <p:nvPr/>
          </p:nvSpPr>
          <p:spPr bwMode="auto">
            <a:xfrm>
              <a:off x="6592" y="1684"/>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1" name="Freeform 426"/>
            <p:cNvSpPr>
              <a:spLocks/>
            </p:cNvSpPr>
            <p:nvPr/>
          </p:nvSpPr>
          <p:spPr bwMode="auto">
            <a:xfrm>
              <a:off x="6425" y="1633"/>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2" name="Freeform 427"/>
            <p:cNvSpPr>
              <a:spLocks/>
            </p:cNvSpPr>
            <p:nvPr/>
          </p:nvSpPr>
          <p:spPr bwMode="auto">
            <a:xfrm>
              <a:off x="6470" y="1633"/>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3" name="Freeform 428"/>
            <p:cNvSpPr>
              <a:spLocks/>
            </p:cNvSpPr>
            <p:nvPr/>
          </p:nvSpPr>
          <p:spPr bwMode="auto">
            <a:xfrm>
              <a:off x="6566" y="1668"/>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4" name="Freeform 429"/>
            <p:cNvSpPr>
              <a:spLocks/>
            </p:cNvSpPr>
            <p:nvPr/>
          </p:nvSpPr>
          <p:spPr bwMode="auto">
            <a:xfrm>
              <a:off x="6392" y="1656"/>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5" name="Line 430"/>
            <p:cNvSpPr>
              <a:spLocks noChangeShapeType="1"/>
            </p:cNvSpPr>
            <p:nvPr/>
          </p:nvSpPr>
          <p:spPr bwMode="auto">
            <a:xfrm>
              <a:off x="6566" y="163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6" name="Line 431"/>
            <p:cNvSpPr>
              <a:spLocks noChangeShapeType="1"/>
            </p:cNvSpPr>
            <p:nvPr/>
          </p:nvSpPr>
          <p:spPr bwMode="auto">
            <a:xfrm>
              <a:off x="6553"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7" name="Line 432"/>
            <p:cNvSpPr>
              <a:spLocks noChangeShapeType="1"/>
            </p:cNvSpPr>
            <p:nvPr/>
          </p:nvSpPr>
          <p:spPr bwMode="auto">
            <a:xfrm>
              <a:off x="6553" y="158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8" name="Freeform 433"/>
            <p:cNvSpPr>
              <a:spLocks/>
            </p:cNvSpPr>
            <p:nvPr/>
          </p:nvSpPr>
          <p:spPr bwMode="auto">
            <a:xfrm>
              <a:off x="6490" y="1580"/>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09" name="Freeform 434"/>
            <p:cNvSpPr>
              <a:spLocks/>
            </p:cNvSpPr>
            <p:nvPr/>
          </p:nvSpPr>
          <p:spPr bwMode="auto">
            <a:xfrm>
              <a:off x="6566" y="1644"/>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0" name="Freeform 435"/>
            <p:cNvSpPr>
              <a:spLocks/>
            </p:cNvSpPr>
            <p:nvPr/>
          </p:nvSpPr>
          <p:spPr bwMode="auto">
            <a:xfrm>
              <a:off x="6521" y="1586"/>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1" name="Freeform 436"/>
            <p:cNvSpPr>
              <a:spLocks/>
            </p:cNvSpPr>
            <p:nvPr/>
          </p:nvSpPr>
          <p:spPr bwMode="auto">
            <a:xfrm>
              <a:off x="6566" y="1615"/>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2" name="Line 437"/>
            <p:cNvSpPr>
              <a:spLocks noChangeShapeType="1"/>
            </p:cNvSpPr>
            <p:nvPr/>
          </p:nvSpPr>
          <p:spPr bwMode="auto">
            <a:xfrm flipH="1">
              <a:off x="6560" y="161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3" name="Line 438"/>
            <p:cNvSpPr>
              <a:spLocks noChangeShapeType="1"/>
            </p:cNvSpPr>
            <p:nvPr/>
          </p:nvSpPr>
          <p:spPr bwMode="auto">
            <a:xfrm>
              <a:off x="6560" y="1610"/>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4" name="Freeform 439"/>
            <p:cNvSpPr>
              <a:spLocks/>
            </p:cNvSpPr>
            <p:nvPr/>
          </p:nvSpPr>
          <p:spPr bwMode="auto">
            <a:xfrm>
              <a:off x="6547" y="159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5" name="Line 440"/>
            <p:cNvSpPr>
              <a:spLocks noChangeShapeType="1"/>
            </p:cNvSpPr>
            <p:nvPr/>
          </p:nvSpPr>
          <p:spPr bwMode="auto">
            <a:xfrm>
              <a:off x="6534"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6" name="Freeform 441"/>
            <p:cNvSpPr>
              <a:spLocks/>
            </p:cNvSpPr>
            <p:nvPr/>
          </p:nvSpPr>
          <p:spPr bwMode="auto">
            <a:xfrm>
              <a:off x="6553" y="1598"/>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7" name="Freeform 442"/>
            <p:cNvSpPr>
              <a:spLocks/>
            </p:cNvSpPr>
            <p:nvPr/>
          </p:nvSpPr>
          <p:spPr bwMode="auto">
            <a:xfrm>
              <a:off x="6623" y="2144"/>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8" name="Freeform 443"/>
            <p:cNvSpPr>
              <a:spLocks/>
            </p:cNvSpPr>
            <p:nvPr/>
          </p:nvSpPr>
          <p:spPr bwMode="auto">
            <a:xfrm>
              <a:off x="6617" y="2144"/>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19" name="Freeform 444"/>
            <p:cNvSpPr>
              <a:spLocks/>
            </p:cNvSpPr>
            <p:nvPr/>
          </p:nvSpPr>
          <p:spPr bwMode="auto">
            <a:xfrm>
              <a:off x="6514" y="1894"/>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0" name="Freeform 445"/>
            <p:cNvSpPr>
              <a:spLocks/>
            </p:cNvSpPr>
            <p:nvPr/>
          </p:nvSpPr>
          <p:spPr bwMode="auto">
            <a:xfrm>
              <a:off x="6573" y="2173"/>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1" name="Freeform 446"/>
            <p:cNvSpPr>
              <a:spLocks/>
            </p:cNvSpPr>
            <p:nvPr/>
          </p:nvSpPr>
          <p:spPr bwMode="auto">
            <a:xfrm>
              <a:off x="6611" y="1958"/>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2" name="Freeform 447"/>
            <p:cNvSpPr>
              <a:spLocks/>
            </p:cNvSpPr>
            <p:nvPr/>
          </p:nvSpPr>
          <p:spPr bwMode="auto">
            <a:xfrm>
              <a:off x="6560" y="1876"/>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3" name="Freeform 448"/>
            <p:cNvSpPr>
              <a:spLocks/>
            </p:cNvSpPr>
            <p:nvPr/>
          </p:nvSpPr>
          <p:spPr bwMode="auto">
            <a:xfrm>
              <a:off x="6496" y="1865"/>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4" name="Freeform 449"/>
            <p:cNvSpPr>
              <a:spLocks/>
            </p:cNvSpPr>
            <p:nvPr/>
          </p:nvSpPr>
          <p:spPr bwMode="auto">
            <a:xfrm>
              <a:off x="6560" y="2168"/>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5" name="Freeform 450"/>
            <p:cNvSpPr>
              <a:spLocks/>
            </p:cNvSpPr>
            <p:nvPr/>
          </p:nvSpPr>
          <p:spPr bwMode="auto">
            <a:xfrm>
              <a:off x="6541" y="2184"/>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6" name="Freeform 451"/>
            <p:cNvSpPr>
              <a:spLocks/>
            </p:cNvSpPr>
            <p:nvPr/>
          </p:nvSpPr>
          <p:spPr bwMode="auto">
            <a:xfrm>
              <a:off x="6508" y="2127"/>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7" name="Freeform 452"/>
            <p:cNvSpPr>
              <a:spLocks/>
            </p:cNvSpPr>
            <p:nvPr/>
          </p:nvSpPr>
          <p:spPr bwMode="auto">
            <a:xfrm>
              <a:off x="6508" y="2086"/>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8" name="Freeform 453"/>
            <p:cNvSpPr>
              <a:spLocks/>
            </p:cNvSpPr>
            <p:nvPr/>
          </p:nvSpPr>
          <p:spPr bwMode="auto">
            <a:xfrm>
              <a:off x="6503" y="2069"/>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29" name="Freeform 454"/>
            <p:cNvSpPr>
              <a:spLocks/>
            </p:cNvSpPr>
            <p:nvPr/>
          </p:nvSpPr>
          <p:spPr bwMode="auto">
            <a:xfrm>
              <a:off x="6529" y="2168"/>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0" name="Freeform 455"/>
            <p:cNvSpPr>
              <a:spLocks/>
            </p:cNvSpPr>
            <p:nvPr/>
          </p:nvSpPr>
          <p:spPr bwMode="auto">
            <a:xfrm>
              <a:off x="6573" y="2196"/>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1" name="Freeform 456"/>
            <p:cNvSpPr>
              <a:spLocks/>
            </p:cNvSpPr>
            <p:nvPr/>
          </p:nvSpPr>
          <p:spPr bwMode="auto">
            <a:xfrm>
              <a:off x="6893" y="1179"/>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2" name="Freeform 457"/>
            <p:cNvSpPr>
              <a:spLocks/>
            </p:cNvSpPr>
            <p:nvPr/>
          </p:nvSpPr>
          <p:spPr bwMode="auto">
            <a:xfrm>
              <a:off x="6900" y="1610"/>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3" name="Freeform 458"/>
            <p:cNvSpPr>
              <a:spLocks/>
            </p:cNvSpPr>
            <p:nvPr/>
          </p:nvSpPr>
          <p:spPr bwMode="auto">
            <a:xfrm>
              <a:off x="6951" y="1668"/>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4" name="Freeform 459"/>
            <p:cNvSpPr>
              <a:spLocks/>
            </p:cNvSpPr>
            <p:nvPr/>
          </p:nvSpPr>
          <p:spPr bwMode="auto">
            <a:xfrm>
              <a:off x="6977" y="1650"/>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5" name="Freeform 460"/>
            <p:cNvSpPr>
              <a:spLocks/>
            </p:cNvSpPr>
            <p:nvPr/>
          </p:nvSpPr>
          <p:spPr bwMode="auto">
            <a:xfrm>
              <a:off x="6937" y="1662"/>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6" name="Freeform 461"/>
            <p:cNvSpPr>
              <a:spLocks/>
            </p:cNvSpPr>
            <p:nvPr/>
          </p:nvSpPr>
          <p:spPr bwMode="auto">
            <a:xfrm>
              <a:off x="6918" y="1639"/>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7" name="Freeform 462"/>
            <p:cNvSpPr>
              <a:spLocks/>
            </p:cNvSpPr>
            <p:nvPr/>
          </p:nvSpPr>
          <p:spPr bwMode="auto">
            <a:xfrm>
              <a:off x="6905" y="1639"/>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8" name="Freeform 463"/>
            <p:cNvSpPr>
              <a:spLocks/>
            </p:cNvSpPr>
            <p:nvPr/>
          </p:nvSpPr>
          <p:spPr bwMode="auto">
            <a:xfrm>
              <a:off x="6905" y="1627"/>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39" name="Freeform 464"/>
            <p:cNvSpPr>
              <a:spLocks/>
            </p:cNvSpPr>
            <p:nvPr/>
          </p:nvSpPr>
          <p:spPr bwMode="auto">
            <a:xfrm>
              <a:off x="6912" y="1527"/>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0" name="Freeform 465"/>
            <p:cNvSpPr>
              <a:spLocks/>
            </p:cNvSpPr>
            <p:nvPr/>
          </p:nvSpPr>
          <p:spPr bwMode="auto">
            <a:xfrm>
              <a:off x="6944" y="1545"/>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1" name="Freeform 466"/>
            <p:cNvSpPr>
              <a:spLocks/>
            </p:cNvSpPr>
            <p:nvPr/>
          </p:nvSpPr>
          <p:spPr bwMode="auto">
            <a:xfrm>
              <a:off x="6995" y="1621"/>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2" name="Freeform 467"/>
            <p:cNvSpPr>
              <a:spLocks/>
            </p:cNvSpPr>
            <p:nvPr/>
          </p:nvSpPr>
          <p:spPr bwMode="auto">
            <a:xfrm>
              <a:off x="6617" y="1690"/>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3" name="Freeform 468"/>
            <p:cNvSpPr>
              <a:spLocks/>
            </p:cNvSpPr>
            <p:nvPr/>
          </p:nvSpPr>
          <p:spPr bwMode="auto">
            <a:xfrm>
              <a:off x="6867" y="1621"/>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4" name="Freeform 469"/>
            <p:cNvSpPr>
              <a:spLocks/>
            </p:cNvSpPr>
            <p:nvPr/>
          </p:nvSpPr>
          <p:spPr bwMode="auto">
            <a:xfrm>
              <a:off x="7264" y="1749"/>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5" name="Freeform 470"/>
            <p:cNvSpPr>
              <a:spLocks/>
            </p:cNvSpPr>
            <p:nvPr/>
          </p:nvSpPr>
          <p:spPr bwMode="auto">
            <a:xfrm>
              <a:off x="7201" y="1789"/>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6" name="Freeform 471"/>
            <p:cNvSpPr>
              <a:spLocks/>
            </p:cNvSpPr>
            <p:nvPr/>
          </p:nvSpPr>
          <p:spPr bwMode="auto">
            <a:xfrm>
              <a:off x="7130" y="1772"/>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7" name="Freeform 472"/>
            <p:cNvSpPr>
              <a:spLocks/>
            </p:cNvSpPr>
            <p:nvPr/>
          </p:nvSpPr>
          <p:spPr bwMode="auto">
            <a:xfrm>
              <a:off x="7283" y="1800"/>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8" name="Freeform 473"/>
            <p:cNvSpPr>
              <a:spLocks/>
            </p:cNvSpPr>
            <p:nvPr/>
          </p:nvSpPr>
          <p:spPr bwMode="auto">
            <a:xfrm>
              <a:off x="7130" y="1696"/>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49" name="Freeform 474"/>
            <p:cNvSpPr>
              <a:spLocks/>
            </p:cNvSpPr>
            <p:nvPr/>
          </p:nvSpPr>
          <p:spPr bwMode="auto">
            <a:xfrm>
              <a:off x="7130" y="176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0" name="Freeform 475"/>
            <p:cNvSpPr>
              <a:spLocks/>
            </p:cNvSpPr>
            <p:nvPr/>
          </p:nvSpPr>
          <p:spPr bwMode="auto">
            <a:xfrm>
              <a:off x="6470" y="1690"/>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1" name="Freeform 476"/>
            <p:cNvSpPr>
              <a:spLocks/>
            </p:cNvSpPr>
            <p:nvPr/>
          </p:nvSpPr>
          <p:spPr bwMode="auto">
            <a:xfrm>
              <a:off x="6649" y="172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2" name="Freeform 477"/>
            <p:cNvSpPr>
              <a:spLocks/>
            </p:cNvSpPr>
            <p:nvPr/>
          </p:nvSpPr>
          <p:spPr bwMode="auto">
            <a:xfrm>
              <a:off x="7264" y="1702"/>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3" name="Freeform 478"/>
            <p:cNvSpPr>
              <a:spLocks/>
            </p:cNvSpPr>
            <p:nvPr/>
          </p:nvSpPr>
          <p:spPr bwMode="auto">
            <a:xfrm>
              <a:off x="7117" y="1150"/>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4" name="Freeform 479"/>
            <p:cNvSpPr>
              <a:spLocks/>
            </p:cNvSpPr>
            <p:nvPr/>
          </p:nvSpPr>
          <p:spPr bwMode="auto">
            <a:xfrm>
              <a:off x="7168" y="1133"/>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5" name="Freeform 480"/>
            <p:cNvSpPr>
              <a:spLocks/>
            </p:cNvSpPr>
            <p:nvPr/>
          </p:nvSpPr>
          <p:spPr bwMode="auto">
            <a:xfrm>
              <a:off x="6707" y="947"/>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6" name="Freeform 481"/>
            <p:cNvSpPr>
              <a:spLocks/>
            </p:cNvSpPr>
            <p:nvPr/>
          </p:nvSpPr>
          <p:spPr bwMode="auto">
            <a:xfrm>
              <a:off x="7099" y="1278"/>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7" name="Freeform 482"/>
            <p:cNvSpPr>
              <a:spLocks/>
            </p:cNvSpPr>
            <p:nvPr/>
          </p:nvSpPr>
          <p:spPr bwMode="auto">
            <a:xfrm>
              <a:off x="7099" y="1272"/>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8" name="Freeform 483"/>
            <p:cNvSpPr>
              <a:spLocks/>
            </p:cNvSpPr>
            <p:nvPr/>
          </p:nvSpPr>
          <p:spPr bwMode="auto">
            <a:xfrm>
              <a:off x="7124" y="1284"/>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59" name="Freeform 484"/>
            <p:cNvSpPr>
              <a:spLocks/>
            </p:cNvSpPr>
            <p:nvPr/>
          </p:nvSpPr>
          <p:spPr bwMode="auto">
            <a:xfrm>
              <a:off x="7111" y="1290"/>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0" name="Freeform 485"/>
            <p:cNvSpPr>
              <a:spLocks/>
            </p:cNvSpPr>
            <p:nvPr/>
          </p:nvSpPr>
          <p:spPr bwMode="auto">
            <a:xfrm>
              <a:off x="7072" y="1121"/>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1" name="Freeform 486"/>
            <p:cNvSpPr>
              <a:spLocks/>
            </p:cNvSpPr>
            <p:nvPr/>
          </p:nvSpPr>
          <p:spPr bwMode="auto">
            <a:xfrm>
              <a:off x="7085" y="1017"/>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2" name="Freeform 487"/>
            <p:cNvSpPr>
              <a:spLocks/>
            </p:cNvSpPr>
            <p:nvPr/>
          </p:nvSpPr>
          <p:spPr bwMode="auto">
            <a:xfrm>
              <a:off x="7124" y="1005"/>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3" name="Freeform 488"/>
            <p:cNvSpPr>
              <a:spLocks/>
            </p:cNvSpPr>
            <p:nvPr/>
          </p:nvSpPr>
          <p:spPr bwMode="auto">
            <a:xfrm>
              <a:off x="7149" y="1033"/>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4" name="Freeform 489"/>
            <p:cNvSpPr>
              <a:spLocks/>
            </p:cNvSpPr>
            <p:nvPr/>
          </p:nvSpPr>
          <p:spPr bwMode="auto">
            <a:xfrm>
              <a:off x="6977" y="1459"/>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5" name="Freeform 490"/>
            <p:cNvSpPr>
              <a:spLocks/>
            </p:cNvSpPr>
            <p:nvPr/>
          </p:nvSpPr>
          <p:spPr bwMode="auto">
            <a:xfrm>
              <a:off x="6912" y="1527"/>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6" name="Freeform 491"/>
            <p:cNvSpPr>
              <a:spLocks/>
            </p:cNvSpPr>
            <p:nvPr/>
          </p:nvSpPr>
          <p:spPr bwMode="auto">
            <a:xfrm>
              <a:off x="6944" y="1464"/>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7" name="Freeform 492"/>
            <p:cNvSpPr>
              <a:spLocks/>
            </p:cNvSpPr>
            <p:nvPr/>
          </p:nvSpPr>
          <p:spPr bwMode="auto">
            <a:xfrm>
              <a:off x="7009" y="1337"/>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8" name="Freeform 493"/>
            <p:cNvSpPr>
              <a:spLocks/>
            </p:cNvSpPr>
            <p:nvPr/>
          </p:nvSpPr>
          <p:spPr bwMode="auto">
            <a:xfrm>
              <a:off x="7105" y="140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69" name="Freeform 494"/>
            <p:cNvSpPr>
              <a:spLocks/>
            </p:cNvSpPr>
            <p:nvPr/>
          </p:nvSpPr>
          <p:spPr bwMode="auto">
            <a:xfrm>
              <a:off x="6977" y="1394"/>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0" name="Freeform 495"/>
            <p:cNvSpPr>
              <a:spLocks/>
            </p:cNvSpPr>
            <p:nvPr/>
          </p:nvSpPr>
          <p:spPr bwMode="auto">
            <a:xfrm>
              <a:off x="7053" y="1429"/>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1" name="Freeform 496"/>
            <p:cNvSpPr>
              <a:spLocks/>
            </p:cNvSpPr>
            <p:nvPr/>
          </p:nvSpPr>
          <p:spPr bwMode="auto">
            <a:xfrm>
              <a:off x="6977" y="1411"/>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2" name="Freeform 497"/>
            <p:cNvSpPr>
              <a:spLocks/>
            </p:cNvSpPr>
            <p:nvPr/>
          </p:nvSpPr>
          <p:spPr bwMode="auto">
            <a:xfrm>
              <a:off x="7060" y="1325"/>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3" name="Freeform 498"/>
            <p:cNvSpPr>
              <a:spLocks/>
            </p:cNvSpPr>
            <p:nvPr/>
          </p:nvSpPr>
          <p:spPr bwMode="auto">
            <a:xfrm>
              <a:off x="7066" y="1312"/>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4" name="Freeform 499"/>
            <p:cNvSpPr>
              <a:spLocks/>
            </p:cNvSpPr>
            <p:nvPr/>
          </p:nvSpPr>
          <p:spPr bwMode="auto">
            <a:xfrm>
              <a:off x="7003" y="1260"/>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5" name="Freeform 500"/>
            <p:cNvSpPr>
              <a:spLocks/>
            </p:cNvSpPr>
            <p:nvPr/>
          </p:nvSpPr>
          <p:spPr bwMode="auto">
            <a:xfrm>
              <a:off x="6989" y="1296"/>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6" name="Freeform 501"/>
            <p:cNvSpPr>
              <a:spLocks/>
            </p:cNvSpPr>
            <p:nvPr/>
          </p:nvSpPr>
          <p:spPr bwMode="auto">
            <a:xfrm>
              <a:off x="6995" y="1260"/>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7" name="Freeform 502"/>
            <p:cNvSpPr>
              <a:spLocks/>
            </p:cNvSpPr>
            <p:nvPr/>
          </p:nvSpPr>
          <p:spPr bwMode="auto">
            <a:xfrm>
              <a:off x="6969" y="1296"/>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8" name="Freeform 503"/>
            <p:cNvSpPr>
              <a:spLocks/>
            </p:cNvSpPr>
            <p:nvPr/>
          </p:nvSpPr>
          <p:spPr bwMode="auto">
            <a:xfrm>
              <a:off x="7105" y="1720"/>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79" name="Freeform 504"/>
            <p:cNvSpPr>
              <a:spLocks/>
            </p:cNvSpPr>
            <p:nvPr/>
          </p:nvSpPr>
          <p:spPr bwMode="auto">
            <a:xfrm>
              <a:off x="7111" y="1720"/>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0" name="Freeform 505"/>
            <p:cNvSpPr>
              <a:spLocks/>
            </p:cNvSpPr>
            <p:nvPr/>
          </p:nvSpPr>
          <p:spPr bwMode="auto">
            <a:xfrm>
              <a:off x="7060" y="1633"/>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1" name="Freeform 506"/>
            <p:cNvSpPr>
              <a:spLocks/>
            </p:cNvSpPr>
            <p:nvPr/>
          </p:nvSpPr>
          <p:spPr bwMode="auto">
            <a:xfrm>
              <a:off x="7047" y="1644"/>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2" name="Freeform 507"/>
            <p:cNvSpPr>
              <a:spLocks/>
            </p:cNvSpPr>
            <p:nvPr/>
          </p:nvSpPr>
          <p:spPr bwMode="auto">
            <a:xfrm>
              <a:off x="7040" y="1650"/>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3" name="Freeform 508"/>
            <p:cNvSpPr>
              <a:spLocks/>
            </p:cNvSpPr>
            <p:nvPr/>
          </p:nvSpPr>
          <p:spPr bwMode="auto">
            <a:xfrm>
              <a:off x="7015" y="1650"/>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4" name="Freeform 509"/>
            <p:cNvSpPr>
              <a:spLocks/>
            </p:cNvSpPr>
            <p:nvPr/>
          </p:nvSpPr>
          <p:spPr bwMode="auto">
            <a:xfrm>
              <a:off x="7040" y="1563"/>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5" name="Freeform 510"/>
            <p:cNvSpPr>
              <a:spLocks/>
            </p:cNvSpPr>
            <p:nvPr/>
          </p:nvSpPr>
          <p:spPr bwMode="auto">
            <a:xfrm>
              <a:off x="7136" y="1563"/>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6" name="Line 511"/>
            <p:cNvSpPr>
              <a:spLocks noChangeShapeType="1"/>
            </p:cNvSpPr>
            <p:nvPr/>
          </p:nvSpPr>
          <p:spPr bwMode="auto">
            <a:xfrm>
              <a:off x="7099" y="1726"/>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7" name="Line 512"/>
            <p:cNvSpPr>
              <a:spLocks noChangeShapeType="1"/>
            </p:cNvSpPr>
            <p:nvPr/>
          </p:nvSpPr>
          <p:spPr bwMode="auto">
            <a:xfrm>
              <a:off x="7078" y="13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8" name="Freeform 513"/>
            <p:cNvSpPr>
              <a:spLocks/>
            </p:cNvSpPr>
            <p:nvPr/>
          </p:nvSpPr>
          <p:spPr bwMode="auto">
            <a:xfrm>
              <a:off x="7078" y="1301"/>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89" name="Freeform 514"/>
            <p:cNvSpPr>
              <a:spLocks/>
            </p:cNvSpPr>
            <p:nvPr/>
          </p:nvSpPr>
          <p:spPr bwMode="auto">
            <a:xfrm>
              <a:off x="7130" y="1330"/>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0" name="Freeform 515"/>
            <p:cNvSpPr>
              <a:spLocks/>
            </p:cNvSpPr>
            <p:nvPr/>
          </p:nvSpPr>
          <p:spPr bwMode="auto">
            <a:xfrm>
              <a:off x="7111" y="1301"/>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1" name="Freeform 516"/>
            <p:cNvSpPr>
              <a:spLocks/>
            </p:cNvSpPr>
            <p:nvPr/>
          </p:nvSpPr>
          <p:spPr bwMode="auto">
            <a:xfrm>
              <a:off x="7092" y="1365"/>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2" name="Freeform 517"/>
            <p:cNvSpPr>
              <a:spLocks/>
            </p:cNvSpPr>
            <p:nvPr/>
          </p:nvSpPr>
          <p:spPr bwMode="auto">
            <a:xfrm>
              <a:off x="7136" y="1441"/>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3" name="Freeform 518"/>
            <p:cNvSpPr>
              <a:spLocks/>
            </p:cNvSpPr>
            <p:nvPr/>
          </p:nvSpPr>
          <p:spPr bwMode="auto">
            <a:xfrm>
              <a:off x="7105" y="1417"/>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4" name="Freeform 519"/>
            <p:cNvSpPr>
              <a:spLocks/>
            </p:cNvSpPr>
            <p:nvPr/>
          </p:nvSpPr>
          <p:spPr bwMode="auto">
            <a:xfrm>
              <a:off x="7085" y="1359"/>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5" name="Freeform 520"/>
            <p:cNvSpPr>
              <a:spLocks/>
            </p:cNvSpPr>
            <p:nvPr/>
          </p:nvSpPr>
          <p:spPr bwMode="auto">
            <a:xfrm>
              <a:off x="7111" y="1347"/>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6" name="Freeform 521"/>
            <p:cNvSpPr>
              <a:spLocks/>
            </p:cNvSpPr>
            <p:nvPr/>
          </p:nvSpPr>
          <p:spPr bwMode="auto">
            <a:xfrm>
              <a:off x="7156" y="1353"/>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7" name="Freeform 522"/>
            <p:cNvSpPr>
              <a:spLocks/>
            </p:cNvSpPr>
            <p:nvPr/>
          </p:nvSpPr>
          <p:spPr bwMode="auto">
            <a:xfrm>
              <a:off x="7180" y="1406"/>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898" name="Oval 523"/>
            <p:cNvSpPr>
              <a:spLocks noChangeArrowheads="1"/>
            </p:cNvSpPr>
            <p:nvPr/>
          </p:nvSpPr>
          <p:spPr bwMode="auto">
            <a:xfrm>
              <a:off x="7130" y="1453"/>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899" name="Freeform 524"/>
            <p:cNvSpPr>
              <a:spLocks/>
            </p:cNvSpPr>
            <p:nvPr/>
          </p:nvSpPr>
          <p:spPr bwMode="auto">
            <a:xfrm>
              <a:off x="7099" y="1452"/>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0" name="Freeform 525"/>
            <p:cNvSpPr>
              <a:spLocks/>
            </p:cNvSpPr>
            <p:nvPr/>
          </p:nvSpPr>
          <p:spPr bwMode="auto">
            <a:xfrm>
              <a:off x="7111" y="1487"/>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1" name="Freeform 526"/>
            <p:cNvSpPr>
              <a:spLocks/>
            </p:cNvSpPr>
            <p:nvPr/>
          </p:nvSpPr>
          <p:spPr bwMode="auto">
            <a:xfrm>
              <a:off x="7136" y="1371"/>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2" name="Freeform 527"/>
            <p:cNvSpPr>
              <a:spLocks/>
            </p:cNvSpPr>
            <p:nvPr/>
          </p:nvSpPr>
          <p:spPr bwMode="auto">
            <a:xfrm>
              <a:off x="7194" y="1406"/>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3" name="Freeform 528"/>
            <p:cNvSpPr>
              <a:spLocks/>
            </p:cNvSpPr>
            <p:nvPr/>
          </p:nvSpPr>
          <p:spPr bwMode="auto">
            <a:xfrm>
              <a:off x="7188" y="1353"/>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4" name="Freeform 529"/>
            <p:cNvSpPr>
              <a:spLocks/>
            </p:cNvSpPr>
            <p:nvPr/>
          </p:nvSpPr>
          <p:spPr bwMode="auto">
            <a:xfrm>
              <a:off x="7201" y="1389"/>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5" name="Freeform 530"/>
            <p:cNvSpPr>
              <a:spLocks/>
            </p:cNvSpPr>
            <p:nvPr/>
          </p:nvSpPr>
          <p:spPr bwMode="auto">
            <a:xfrm>
              <a:off x="7219" y="1493"/>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6" name="Line 531"/>
            <p:cNvSpPr>
              <a:spLocks noChangeShapeType="1"/>
            </p:cNvSpPr>
            <p:nvPr/>
          </p:nvSpPr>
          <p:spPr bwMode="auto">
            <a:xfrm>
              <a:off x="7290"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7" name="Line 532"/>
            <p:cNvSpPr>
              <a:spLocks noChangeShapeType="1"/>
            </p:cNvSpPr>
            <p:nvPr/>
          </p:nvSpPr>
          <p:spPr bwMode="auto">
            <a:xfrm>
              <a:off x="7290" y="1505"/>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8" name="Line 533"/>
            <p:cNvSpPr>
              <a:spLocks noChangeShapeType="1"/>
            </p:cNvSpPr>
            <p:nvPr/>
          </p:nvSpPr>
          <p:spPr bwMode="auto">
            <a:xfrm flipV="1">
              <a:off x="7304" y="1505"/>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09" name="Line 534"/>
            <p:cNvSpPr>
              <a:spLocks noChangeShapeType="1"/>
            </p:cNvSpPr>
            <p:nvPr/>
          </p:nvSpPr>
          <p:spPr bwMode="auto">
            <a:xfrm flipV="1">
              <a:off x="7304"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0" name="Line 535"/>
            <p:cNvSpPr>
              <a:spLocks noChangeShapeType="1"/>
            </p:cNvSpPr>
            <p:nvPr/>
          </p:nvSpPr>
          <p:spPr bwMode="auto">
            <a:xfrm flipV="1">
              <a:off x="7304"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1" name="Line 536"/>
            <p:cNvSpPr>
              <a:spLocks noChangeShapeType="1"/>
            </p:cNvSpPr>
            <p:nvPr/>
          </p:nvSpPr>
          <p:spPr bwMode="auto">
            <a:xfrm flipV="1">
              <a:off x="7304" y="1476"/>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2" name="Freeform 537"/>
            <p:cNvSpPr>
              <a:spLocks/>
            </p:cNvSpPr>
            <p:nvPr/>
          </p:nvSpPr>
          <p:spPr bwMode="auto">
            <a:xfrm>
              <a:off x="7278" y="1459"/>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3" name="Freeform 538"/>
            <p:cNvSpPr>
              <a:spLocks/>
            </p:cNvSpPr>
            <p:nvPr/>
          </p:nvSpPr>
          <p:spPr bwMode="auto">
            <a:xfrm>
              <a:off x="7304" y="1476"/>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4" name="Line 539"/>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5" name="Line 540"/>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6" name="Line 541"/>
            <p:cNvSpPr>
              <a:spLocks noChangeShapeType="1"/>
            </p:cNvSpPr>
            <p:nvPr/>
          </p:nvSpPr>
          <p:spPr bwMode="auto">
            <a:xfrm>
              <a:off x="7304" y="148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7" name="Line 542"/>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8" name="Line 543"/>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19" name="Line 544"/>
            <p:cNvSpPr>
              <a:spLocks noChangeShapeType="1"/>
            </p:cNvSpPr>
            <p:nvPr/>
          </p:nvSpPr>
          <p:spPr bwMode="auto">
            <a:xfrm>
              <a:off x="7304" y="148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0" name="Line 545"/>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1" name="Line 546"/>
            <p:cNvSpPr>
              <a:spLocks noChangeShapeType="1"/>
            </p:cNvSpPr>
            <p:nvPr/>
          </p:nvSpPr>
          <p:spPr bwMode="auto">
            <a:xfrm flipH="1">
              <a:off x="7297"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2" name="Line 547"/>
            <p:cNvSpPr>
              <a:spLocks noChangeShapeType="1"/>
            </p:cNvSpPr>
            <p:nvPr/>
          </p:nvSpPr>
          <p:spPr bwMode="auto">
            <a:xfrm>
              <a:off x="7297"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3" name="Line 548"/>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4" name="Freeform 549"/>
            <p:cNvSpPr>
              <a:spLocks/>
            </p:cNvSpPr>
            <p:nvPr/>
          </p:nvSpPr>
          <p:spPr bwMode="auto">
            <a:xfrm>
              <a:off x="7290" y="1476"/>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5" name="Freeform 550"/>
            <p:cNvSpPr>
              <a:spLocks/>
            </p:cNvSpPr>
            <p:nvPr/>
          </p:nvSpPr>
          <p:spPr bwMode="auto">
            <a:xfrm>
              <a:off x="7304" y="1464"/>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6" name="Freeform 551"/>
            <p:cNvSpPr>
              <a:spLocks/>
            </p:cNvSpPr>
            <p:nvPr/>
          </p:nvSpPr>
          <p:spPr bwMode="auto">
            <a:xfrm>
              <a:off x="7149" y="1650"/>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7" name="Freeform 552"/>
            <p:cNvSpPr>
              <a:spLocks/>
            </p:cNvSpPr>
            <p:nvPr/>
          </p:nvSpPr>
          <p:spPr bwMode="auto">
            <a:xfrm>
              <a:off x="7264" y="1737"/>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8" name="Freeform 553"/>
            <p:cNvSpPr>
              <a:spLocks/>
            </p:cNvSpPr>
            <p:nvPr/>
          </p:nvSpPr>
          <p:spPr bwMode="auto">
            <a:xfrm>
              <a:off x="7124" y="1708"/>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29" name="Freeform 554"/>
            <p:cNvSpPr>
              <a:spLocks/>
            </p:cNvSpPr>
            <p:nvPr/>
          </p:nvSpPr>
          <p:spPr bwMode="auto">
            <a:xfrm>
              <a:off x="7105" y="1639"/>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0" name="Freeform 555"/>
            <p:cNvSpPr>
              <a:spLocks/>
            </p:cNvSpPr>
            <p:nvPr/>
          </p:nvSpPr>
          <p:spPr bwMode="auto">
            <a:xfrm>
              <a:off x="7201" y="1563"/>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1" name="Freeform 556"/>
            <p:cNvSpPr>
              <a:spLocks/>
            </p:cNvSpPr>
            <p:nvPr/>
          </p:nvSpPr>
          <p:spPr bwMode="auto">
            <a:xfrm>
              <a:off x="7367" y="1824"/>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2" name="Freeform 557"/>
            <p:cNvSpPr>
              <a:spLocks/>
            </p:cNvSpPr>
            <p:nvPr/>
          </p:nvSpPr>
          <p:spPr bwMode="auto">
            <a:xfrm>
              <a:off x="7124" y="1853"/>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3" name="Freeform 558"/>
            <p:cNvSpPr>
              <a:spLocks/>
            </p:cNvSpPr>
            <p:nvPr/>
          </p:nvSpPr>
          <p:spPr bwMode="auto">
            <a:xfrm>
              <a:off x="7162" y="1900"/>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4" name="Freeform 559"/>
            <p:cNvSpPr>
              <a:spLocks/>
            </p:cNvSpPr>
            <p:nvPr/>
          </p:nvSpPr>
          <p:spPr bwMode="auto">
            <a:xfrm>
              <a:off x="7239" y="1947"/>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5" name="Freeform 560"/>
            <p:cNvSpPr>
              <a:spLocks/>
            </p:cNvSpPr>
            <p:nvPr/>
          </p:nvSpPr>
          <p:spPr bwMode="auto">
            <a:xfrm>
              <a:off x="7264" y="1923"/>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6" name="Freeform 561"/>
            <p:cNvSpPr>
              <a:spLocks/>
            </p:cNvSpPr>
            <p:nvPr/>
          </p:nvSpPr>
          <p:spPr bwMode="auto">
            <a:xfrm>
              <a:off x="7188" y="1865"/>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7" name="Freeform 562"/>
            <p:cNvSpPr>
              <a:spLocks/>
            </p:cNvSpPr>
            <p:nvPr/>
          </p:nvSpPr>
          <p:spPr bwMode="auto">
            <a:xfrm>
              <a:off x="7270" y="1812"/>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8" name="Freeform 563"/>
            <p:cNvSpPr>
              <a:spLocks/>
            </p:cNvSpPr>
            <p:nvPr/>
          </p:nvSpPr>
          <p:spPr bwMode="auto">
            <a:xfrm>
              <a:off x="7226" y="1841"/>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39" name="Oval 564"/>
            <p:cNvSpPr>
              <a:spLocks noChangeArrowheads="1"/>
            </p:cNvSpPr>
            <p:nvPr/>
          </p:nvSpPr>
          <p:spPr bwMode="auto">
            <a:xfrm>
              <a:off x="7438" y="1865"/>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940" name="Oval 565"/>
            <p:cNvSpPr>
              <a:spLocks noChangeArrowheads="1"/>
            </p:cNvSpPr>
            <p:nvPr/>
          </p:nvSpPr>
          <p:spPr bwMode="auto">
            <a:xfrm>
              <a:off x="7431" y="1877"/>
              <a:ext cx="7"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941" name="Freeform 566"/>
            <p:cNvSpPr>
              <a:spLocks/>
            </p:cNvSpPr>
            <p:nvPr/>
          </p:nvSpPr>
          <p:spPr bwMode="auto">
            <a:xfrm>
              <a:off x="7431" y="1876"/>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2" name="Line 567"/>
            <p:cNvSpPr>
              <a:spLocks noChangeShapeType="1"/>
            </p:cNvSpPr>
            <p:nvPr/>
          </p:nvSpPr>
          <p:spPr bwMode="auto">
            <a:xfrm>
              <a:off x="7444" y="186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3" name="Line 568"/>
            <p:cNvSpPr>
              <a:spLocks noChangeShapeType="1"/>
            </p:cNvSpPr>
            <p:nvPr/>
          </p:nvSpPr>
          <p:spPr bwMode="auto">
            <a:xfrm>
              <a:off x="7297" y="151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4" name="Line 569"/>
            <p:cNvSpPr>
              <a:spLocks noChangeShapeType="1"/>
            </p:cNvSpPr>
            <p:nvPr/>
          </p:nvSpPr>
          <p:spPr bwMode="auto">
            <a:xfrm>
              <a:off x="7297" y="1511"/>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5" name="Line 570"/>
            <p:cNvSpPr>
              <a:spLocks noChangeShapeType="1"/>
            </p:cNvSpPr>
            <p:nvPr/>
          </p:nvSpPr>
          <p:spPr bwMode="auto">
            <a:xfrm>
              <a:off x="7304" y="151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6" name="Freeform 571"/>
            <p:cNvSpPr>
              <a:spLocks/>
            </p:cNvSpPr>
            <p:nvPr/>
          </p:nvSpPr>
          <p:spPr bwMode="auto">
            <a:xfrm>
              <a:off x="7361" y="1644"/>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7" name="Freeform 572"/>
            <p:cNvSpPr>
              <a:spLocks/>
            </p:cNvSpPr>
            <p:nvPr/>
          </p:nvSpPr>
          <p:spPr bwMode="auto">
            <a:xfrm>
              <a:off x="7290" y="1603"/>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8" name="Freeform 573"/>
            <p:cNvSpPr>
              <a:spLocks/>
            </p:cNvSpPr>
            <p:nvPr/>
          </p:nvSpPr>
          <p:spPr bwMode="auto">
            <a:xfrm>
              <a:off x="7264" y="1737"/>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49" name="Freeform 574"/>
            <p:cNvSpPr>
              <a:spLocks/>
            </p:cNvSpPr>
            <p:nvPr/>
          </p:nvSpPr>
          <p:spPr bwMode="auto">
            <a:xfrm>
              <a:off x="7354" y="1644"/>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0" name="Freeform 575"/>
            <p:cNvSpPr>
              <a:spLocks/>
            </p:cNvSpPr>
            <p:nvPr/>
          </p:nvSpPr>
          <p:spPr bwMode="auto">
            <a:xfrm>
              <a:off x="7297" y="1702"/>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1" name="Oval 576"/>
            <p:cNvSpPr>
              <a:spLocks noChangeArrowheads="1"/>
            </p:cNvSpPr>
            <p:nvPr/>
          </p:nvSpPr>
          <p:spPr bwMode="auto">
            <a:xfrm>
              <a:off x="7380" y="1807"/>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952" name="Oval 577"/>
            <p:cNvSpPr>
              <a:spLocks noChangeArrowheads="1"/>
            </p:cNvSpPr>
            <p:nvPr/>
          </p:nvSpPr>
          <p:spPr bwMode="auto">
            <a:xfrm>
              <a:off x="7438" y="1760"/>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953" name="Freeform 578"/>
            <p:cNvSpPr>
              <a:spLocks/>
            </p:cNvSpPr>
            <p:nvPr/>
          </p:nvSpPr>
          <p:spPr bwMode="auto">
            <a:xfrm>
              <a:off x="7367" y="1603"/>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4" name="Line 579"/>
            <p:cNvSpPr>
              <a:spLocks noChangeShapeType="1"/>
            </p:cNvSpPr>
            <p:nvPr/>
          </p:nvSpPr>
          <p:spPr bwMode="auto">
            <a:xfrm>
              <a:off x="7367"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5" name="Line 580"/>
            <p:cNvSpPr>
              <a:spLocks noChangeShapeType="1"/>
            </p:cNvSpPr>
            <p:nvPr/>
          </p:nvSpPr>
          <p:spPr bwMode="auto">
            <a:xfrm flipV="1">
              <a:off x="7374" y="159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6" name="Line 581"/>
            <p:cNvSpPr>
              <a:spLocks noChangeShapeType="1"/>
            </p:cNvSpPr>
            <p:nvPr/>
          </p:nvSpPr>
          <p:spPr bwMode="auto">
            <a:xfrm>
              <a:off x="7380" y="1598"/>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7" name="Freeform 582"/>
            <p:cNvSpPr>
              <a:spLocks/>
            </p:cNvSpPr>
            <p:nvPr/>
          </p:nvSpPr>
          <p:spPr bwMode="auto">
            <a:xfrm>
              <a:off x="7418" y="1523"/>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8" name="Freeform 583"/>
            <p:cNvSpPr>
              <a:spLocks/>
            </p:cNvSpPr>
            <p:nvPr/>
          </p:nvSpPr>
          <p:spPr bwMode="auto">
            <a:xfrm>
              <a:off x="7374" y="1511"/>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59" name="Line 584"/>
            <p:cNvSpPr>
              <a:spLocks noChangeShapeType="1"/>
            </p:cNvSpPr>
            <p:nvPr/>
          </p:nvSpPr>
          <p:spPr bwMode="auto">
            <a:xfrm>
              <a:off x="738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0" name="Line 585"/>
            <p:cNvSpPr>
              <a:spLocks noChangeShapeType="1"/>
            </p:cNvSpPr>
            <p:nvPr/>
          </p:nvSpPr>
          <p:spPr bwMode="auto">
            <a:xfrm>
              <a:off x="7400" y="1603"/>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1" name="Line 586"/>
            <p:cNvSpPr>
              <a:spLocks noChangeShapeType="1"/>
            </p:cNvSpPr>
            <p:nvPr/>
          </p:nvSpPr>
          <p:spPr bwMode="auto">
            <a:xfrm>
              <a:off x="740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2" name="Line 587"/>
            <p:cNvSpPr>
              <a:spLocks noChangeShapeType="1"/>
            </p:cNvSpPr>
            <p:nvPr/>
          </p:nvSpPr>
          <p:spPr bwMode="auto">
            <a:xfrm flipV="1">
              <a:off x="7412" y="159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3" name="Freeform 588"/>
            <p:cNvSpPr>
              <a:spLocks/>
            </p:cNvSpPr>
            <p:nvPr/>
          </p:nvSpPr>
          <p:spPr bwMode="auto">
            <a:xfrm>
              <a:off x="7386" y="1592"/>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4" name="Line 589"/>
            <p:cNvSpPr>
              <a:spLocks noChangeShapeType="1"/>
            </p:cNvSpPr>
            <p:nvPr/>
          </p:nvSpPr>
          <p:spPr bwMode="auto">
            <a:xfrm>
              <a:off x="7418" y="159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5" name="Freeform 590"/>
            <p:cNvSpPr>
              <a:spLocks/>
            </p:cNvSpPr>
            <p:nvPr/>
          </p:nvSpPr>
          <p:spPr bwMode="auto">
            <a:xfrm>
              <a:off x="7136" y="1278"/>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6" name="Freeform 591"/>
            <p:cNvSpPr>
              <a:spLocks/>
            </p:cNvSpPr>
            <p:nvPr/>
          </p:nvSpPr>
          <p:spPr bwMode="auto">
            <a:xfrm>
              <a:off x="7214" y="1464"/>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7" name="Freeform 592"/>
            <p:cNvSpPr>
              <a:spLocks/>
            </p:cNvSpPr>
            <p:nvPr/>
          </p:nvSpPr>
          <p:spPr bwMode="auto">
            <a:xfrm>
              <a:off x="7304" y="1441"/>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8" name="Freeform 593"/>
            <p:cNvSpPr>
              <a:spLocks/>
            </p:cNvSpPr>
            <p:nvPr/>
          </p:nvSpPr>
          <p:spPr bwMode="auto">
            <a:xfrm>
              <a:off x="7297" y="1476"/>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69" name="Freeform 594"/>
            <p:cNvSpPr>
              <a:spLocks/>
            </p:cNvSpPr>
            <p:nvPr/>
          </p:nvSpPr>
          <p:spPr bwMode="auto">
            <a:xfrm>
              <a:off x="7232" y="1406"/>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0" name="Freeform 595"/>
            <p:cNvSpPr>
              <a:spLocks/>
            </p:cNvSpPr>
            <p:nvPr/>
          </p:nvSpPr>
          <p:spPr bwMode="auto">
            <a:xfrm>
              <a:off x="7232" y="1406"/>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1" name="Freeform 596"/>
            <p:cNvSpPr>
              <a:spLocks/>
            </p:cNvSpPr>
            <p:nvPr/>
          </p:nvSpPr>
          <p:spPr bwMode="auto">
            <a:xfrm>
              <a:off x="7323" y="1441"/>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2" name="Freeform 597"/>
            <p:cNvSpPr>
              <a:spLocks/>
            </p:cNvSpPr>
            <p:nvPr/>
          </p:nvSpPr>
          <p:spPr bwMode="auto">
            <a:xfrm>
              <a:off x="7297" y="1481"/>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3" name="Freeform 598"/>
            <p:cNvSpPr>
              <a:spLocks/>
            </p:cNvSpPr>
            <p:nvPr/>
          </p:nvSpPr>
          <p:spPr bwMode="auto">
            <a:xfrm>
              <a:off x="7560" y="1423"/>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4" name="Freeform 599"/>
            <p:cNvSpPr>
              <a:spLocks/>
            </p:cNvSpPr>
            <p:nvPr/>
          </p:nvSpPr>
          <p:spPr bwMode="auto">
            <a:xfrm>
              <a:off x="7361" y="1423"/>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5" name="Line 600"/>
            <p:cNvSpPr>
              <a:spLocks noChangeShapeType="1"/>
            </p:cNvSpPr>
            <p:nvPr/>
          </p:nvSpPr>
          <p:spPr bwMode="auto">
            <a:xfrm>
              <a:off x="7431"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6" name="Line 601"/>
            <p:cNvSpPr>
              <a:spLocks noChangeShapeType="1"/>
            </p:cNvSpPr>
            <p:nvPr/>
          </p:nvSpPr>
          <p:spPr bwMode="auto">
            <a:xfrm flipV="1">
              <a:off x="7438" y="1586"/>
              <a:ext cx="12"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7" name="Line 602"/>
            <p:cNvSpPr>
              <a:spLocks noChangeShapeType="1"/>
            </p:cNvSpPr>
            <p:nvPr/>
          </p:nvSpPr>
          <p:spPr bwMode="auto">
            <a:xfrm flipV="1">
              <a:off x="7450" y="1574"/>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8" name="Line 603"/>
            <p:cNvSpPr>
              <a:spLocks noChangeShapeType="1"/>
            </p:cNvSpPr>
            <p:nvPr/>
          </p:nvSpPr>
          <p:spPr bwMode="auto">
            <a:xfrm flipV="1">
              <a:off x="7456" y="1569"/>
              <a:ext cx="7"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79" name="Line 604"/>
            <p:cNvSpPr>
              <a:spLocks noChangeShapeType="1"/>
            </p:cNvSpPr>
            <p:nvPr/>
          </p:nvSpPr>
          <p:spPr bwMode="auto">
            <a:xfrm flipH="1" flipV="1">
              <a:off x="7456" y="1562"/>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0" name="Line 605"/>
            <p:cNvSpPr>
              <a:spLocks noChangeShapeType="1"/>
            </p:cNvSpPr>
            <p:nvPr/>
          </p:nvSpPr>
          <p:spPr bwMode="auto">
            <a:xfrm flipH="1">
              <a:off x="7450" y="156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1" name="Line 606"/>
            <p:cNvSpPr>
              <a:spLocks noChangeShapeType="1"/>
            </p:cNvSpPr>
            <p:nvPr/>
          </p:nvSpPr>
          <p:spPr bwMode="auto">
            <a:xfrm flipH="1">
              <a:off x="7438" y="155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2" name="Line 607"/>
            <p:cNvSpPr>
              <a:spLocks noChangeShapeType="1"/>
            </p:cNvSpPr>
            <p:nvPr/>
          </p:nvSpPr>
          <p:spPr bwMode="auto">
            <a:xfrm>
              <a:off x="7444" y="1592"/>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3" name="Line 608"/>
            <p:cNvSpPr>
              <a:spLocks noChangeShapeType="1"/>
            </p:cNvSpPr>
            <p:nvPr/>
          </p:nvSpPr>
          <p:spPr bwMode="auto">
            <a:xfrm>
              <a:off x="7444" y="1598"/>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4" name="Freeform 609"/>
            <p:cNvSpPr>
              <a:spLocks/>
            </p:cNvSpPr>
            <p:nvPr/>
          </p:nvSpPr>
          <p:spPr bwMode="auto">
            <a:xfrm>
              <a:off x="7444" y="1539"/>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5" name="Freeform 610"/>
            <p:cNvSpPr>
              <a:spLocks/>
            </p:cNvSpPr>
            <p:nvPr/>
          </p:nvSpPr>
          <p:spPr bwMode="auto">
            <a:xfrm>
              <a:off x="7438" y="1533"/>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6" name="Freeform 611"/>
            <p:cNvSpPr>
              <a:spLocks/>
            </p:cNvSpPr>
            <p:nvPr/>
          </p:nvSpPr>
          <p:spPr bwMode="auto">
            <a:xfrm>
              <a:off x="7463" y="1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7" name="Freeform 612"/>
            <p:cNvSpPr>
              <a:spLocks/>
            </p:cNvSpPr>
            <p:nvPr/>
          </p:nvSpPr>
          <p:spPr bwMode="auto">
            <a:xfrm>
              <a:off x="7425" y="1533"/>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8" name="Line 613"/>
            <p:cNvSpPr>
              <a:spLocks noChangeShapeType="1"/>
            </p:cNvSpPr>
            <p:nvPr/>
          </p:nvSpPr>
          <p:spPr bwMode="auto">
            <a:xfrm>
              <a:off x="7438" y="155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89" name="Line 614"/>
            <p:cNvSpPr>
              <a:spLocks noChangeShapeType="1"/>
            </p:cNvSpPr>
            <p:nvPr/>
          </p:nvSpPr>
          <p:spPr bwMode="auto">
            <a:xfrm flipH="1" flipV="1">
              <a:off x="7431" y="1551"/>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0" name="Line 615"/>
            <p:cNvSpPr>
              <a:spLocks noChangeShapeType="1"/>
            </p:cNvSpPr>
            <p:nvPr/>
          </p:nvSpPr>
          <p:spPr bwMode="auto">
            <a:xfrm>
              <a:off x="7463" y="155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1" name="Line 616"/>
            <p:cNvSpPr>
              <a:spLocks noChangeShapeType="1"/>
            </p:cNvSpPr>
            <p:nvPr/>
          </p:nvSpPr>
          <p:spPr bwMode="auto">
            <a:xfrm>
              <a:off x="7470" y="153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2" name="Line 617"/>
            <p:cNvSpPr>
              <a:spLocks noChangeShapeType="1"/>
            </p:cNvSpPr>
            <p:nvPr/>
          </p:nvSpPr>
          <p:spPr bwMode="auto">
            <a:xfrm>
              <a:off x="7463" y="154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3" name="Freeform 618"/>
            <p:cNvSpPr>
              <a:spLocks/>
            </p:cNvSpPr>
            <p:nvPr/>
          </p:nvSpPr>
          <p:spPr bwMode="auto">
            <a:xfrm>
              <a:off x="7706" y="1499"/>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4" name="Freeform 619"/>
            <p:cNvSpPr>
              <a:spLocks/>
            </p:cNvSpPr>
            <p:nvPr/>
          </p:nvSpPr>
          <p:spPr bwMode="auto">
            <a:xfrm>
              <a:off x="7489" y="1417"/>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5" name="Freeform 620"/>
            <p:cNvSpPr>
              <a:spLocks/>
            </p:cNvSpPr>
            <p:nvPr/>
          </p:nvSpPr>
          <p:spPr bwMode="auto">
            <a:xfrm>
              <a:off x="7502" y="1423"/>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6" name="Line 621"/>
            <p:cNvSpPr>
              <a:spLocks noChangeShapeType="1"/>
            </p:cNvSpPr>
            <p:nvPr/>
          </p:nvSpPr>
          <p:spPr bwMode="auto">
            <a:xfrm>
              <a:off x="7585"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7" name="Freeform 622"/>
            <p:cNvSpPr>
              <a:spLocks/>
            </p:cNvSpPr>
            <p:nvPr/>
          </p:nvSpPr>
          <p:spPr bwMode="auto">
            <a:xfrm>
              <a:off x="7701" y="1516"/>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8" name="Freeform 623"/>
            <p:cNvSpPr>
              <a:spLocks/>
            </p:cNvSpPr>
            <p:nvPr/>
          </p:nvSpPr>
          <p:spPr bwMode="auto">
            <a:xfrm>
              <a:off x="7643" y="1487"/>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999" name="Line 624"/>
            <p:cNvSpPr>
              <a:spLocks noChangeShapeType="1"/>
            </p:cNvSpPr>
            <p:nvPr/>
          </p:nvSpPr>
          <p:spPr bwMode="auto">
            <a:xfrm>
              <a:off x="7585" y="1452"/>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0" name="Freeform 625"/>
            <p:cNvSpPr>
              <a:spLocks/>
            </p:cNvSpPr>
            <p:nvPr/>
          </p:nvSpPr>
          <p:spPr bwMode="auto">
            <a:xfrm>
              <a:off x="7183" y="976"/>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1" name="Freeform 626"/>
            <p:cNvSpPr>
              <a:spLocks/>
            </p:cNvSpPr>
            <p:nvPr/>
          </p:nvSpPr>
          <p:spPr bwMode="auto">
            <a:xfrm>
              <a:off x="7180" y="976"/>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2" name="Freeform 627"/>
            <p:cNvSpPr>
              <a:spLocks/>
            </p:cNvSpPr>
            <p:nvPr/>
          </p:nvSpPr>
          <p:spPr bwMode="auto">
            <a:xfrm>
              <a:off x="7553" y="1330"/>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3" name="Freeform 628"/>
            <p:cNvSpPr>
              <a:spLocks/>
            </p:cNvSpPr>
            <p:nvPr/>
          </p:nvSpPr>
          <p:spPr bwMode="auto">
            <a:xfrm>
              <a:off x="7456" y="1353"/>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4" name="Freeform 629"/>
            <p:cNvSpPr>
              <a:spLocks/>
            </p:cNvSpPr>
            <p:nvPr/>
          </p:nvSpPr>
          <p:spPr bwMode="auto">
            <a:xfrm>
              <a:off x="7348" y="1023"/>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5" name="Freeform 630"/>
            <p:cNvSpPr>
              <a:spLocks/>
            </p:cNvSpPr>
            <p:nvPr/>
          </p:nvSpPr>
          <p:spPr bwMode="auto">
            <a:xfrm>
              <a:off x="7988" y="1190"/>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6" name="Freeform 631"/>
            <p:cNvSpPr>
              <a:spLocks/>
            </p:cNvSpPr>
            <p:nvPr/>
          </p:nvSpPr>
          <p:spPr bwMode="auto">
            <a:xfrm>
              <a:off x="7521" y="935"/>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7" name="Freeform 632"/>
            <p:cNvSpPr>
              <a:spLocks/>
            </p:cNvSpPr>
            <p:nvPr/>
          </p:nvSpPr>
          <p:spPr bwMode="auto">
            <a:xfrm>
              <a:off x="7335" y="1086"/>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8" name="Freeform 633"/>
            <p:cNvSpPr>
              <a:spLocks/>
            </p:cNvSpPr>
            <p:nvPr/>
          </p:nvSpPr>
          <p:spPr bwMode="auto">
            <a:xfrm>
              <a:off x="7565" y="947"/>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09" name="Freeform 634"/>
            <p:cNvSpPr>
              <a:spLocks/>
            </p:cNvSpPr>
            <p:nvPr/>
          </p:nvSpPr>
          <p:spPr bwMode="auto">
            <a:xfrm>
              <a:off x="7822" y="958"/>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0" name="Freeform 635"/>
            <p:cNvSpPr>
              <a:spLocks/>
            </p:cNvSpPr>
            <p:nvPr/>
          </p:nvSpPr>
          <p:spPr bwMode="auto">
            <a:xfrm>
              <a:off x="8072" y="964"/>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1" name="Freeform 636"/>
            <p:cNvSpPr>
              <a:spLocks/>
            </p:cNvSpPr>
            <p:nvPr/>
          </p:nvSpPr>
          <p:spPr bwMode="auto">
            <a:xfrm>
              <a:off x="7797" y="958"/>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2" name="Freeform 637"/>
            <p:cNvSpPr>
              <a:spLocks/>
            </p:cNvSpPr>
            <p:nvPr/>
          </p:nvSpPr>
          <p:spPr bwMode="auto">
            <a:xfrm>
              <a:off x="7380" y="1110"/>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3" name="Freeform 638"/>
            <p:cNvSpPr>
              <a:spLocks/>
            </p:cNvSpPr>
            <p:nvPr/>
          </p:nvSpPr>
          <p:spPr bwMode="auto">
            <a:xfrm>
              <a:off x="8130" y="1144"/>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4" name="Line 639"/>
            <p:cNvSpPr>
              <a:spLocks noChangeShapeType="1"/>
            </p:cNvSpPr>
            <p:nvPr/>
          </p:nvSpPr>
          <p:spPr bwMode="auto">
            <a:xfrm>
              <a:off x="8194" y="1162"/>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5" name="Line 640"/>
            <p:cNvSpPr>
              <a:spLocks noChangeShapeType="1"/>
            </p:cNvSpPr>
            <p:nvPr/>
          </p:nvSpPr>
          <p:spPr bwMode="auto">
            <a:xfrm>
              <a:off x="7585" y="142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6" name="Line 641"/>
            <p:cNvSpPr>
              <a:spLocks noChangeShapeType="1"/>
            </p:cNvSpPr>
            <p:nvPr/>
          </p:nvSpPr>
          <p:spPr bwMode="auto">
            <a:xfrm>
              <a:off x="7578" y="142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7" name="Line 642"/>
            <p:cNvSpPr>
              <a:spLocks noChangeShapeType="1"/>
            </p:cNvSpPr>
            <p:nvPr/>
          </p:nvSpPr>
          <p:spPr bwMode="auto">
            <a:xfrm>
              <a:off x="7578" y="142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8" name="Line 643"/>
            <p:cNvSpPr>
              <a:spLocks noChangeShapeType="1"/>
            </p:cNvSpPr>
            <p:nvPr/>
          </p:nvSpPr>
          <p:spPr bwMode="auto">
            <a:xfrm flipH="1">
              <a:off x="7573" y="1435"/>
              <a:ext cx="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19" name="Line 644"/>
            <p:cNvSpPr>
              <a:spLocks noChangeShapeType="1"/>
            </p:cNvSpPr>
            <p:nvPr/>
          </p:nvSpPr>
          <p:spPr bwMode="auto">
            <a:xfrm>
              <a:off x="7573" y="1435"/>
              <a:ext cx="5"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0" name="Line 645"/>
            <p:cNvSpPr>
              <a:spLocks noChangeShapeType="1"/>
            </p:cNvSpPr>
            <p:nvPr/>
          </p:nvSpPr>
          <p:spPr bwMode="auto">
            <a:xfrm>
              <a:off x="7578"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1" name="Line 646"/>
            <p:cNvSpPr>
              <a:spLocks noChangeShapeType="1"/>
            </p:cNvSpPr>
            <p:nvPr/>
          </p:nvSpPr>
          <p:spPr bwMode="auto">
            <a:xfrm>
              <a:off x="7585" y="144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2" name="Line 647"/>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3" name="Line 648"/>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4" name="Line 649"/>
            <p:cNvSpPr>
              <a:spLocks noChangeShapeType="1"/>
            </p:cNvSpPr>
            <p:nvPr/>
          </p:nvSpPr>
          <p:spPr bwMode="auto">
            <a:xfrm>
              <a:off x="7591"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5" name="Line 650"/>
            <p:cNvSpPr>
              <a:spLocks noChangeShapeType="1"/>
            </p:cNvSpPr>
            <p:nvPr/>
          </p:nvSpPr>
          <p:spPr bwMode="auto">
            <a:xfrm>
              <a:off x="7604"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6" name="Line 651"/>
            <p:cNvSpPr>
              <a:spLocks noChangeShapeType="1"/>
            </p:cNvSpPr>
            <p:nvPr/>
          </p:nvSpPr>
          <p:spPr bwMode="auto">
            <a:xfrm flipV="1">
              <a:off x="7604" y="1435"/>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7" name="Freeform 652"/>
            <p:cNvSpPr>
              <a:spLocks/>
            </p:cNvSpPr>
            <p:nvPr/>
          </p:nvSpPr>
          <p:spPr bwMode="auto">
            <a:xfrm>
              <a:off x="7649" y="1266"/>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8" name="Freeform 653"/>
            <p:cNvSpPr>
              <a:spLocks/>
            </p:cNvSpPr>
            <p:nvPr/>
          </p:nvSpPr>
          <p:spPr bwMode="auto">
            <a:xfrm>
              <a:off x="7573" y="1226"/>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29" name="Freeform 654"/>
            <p:cNvSpPr>
              <a:spLocks/>
            </p:cNvSpPr>
            <p:nvPr/>
          </p:nvSpPr>
          <p:spPr bwMode="auto">
            <a:xfrm>
              <a:off x="7867" y="1563"/>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0" name="Line 655"/>
            <p:cNvSpPr>
              <a:spLocks noChangeShapeType="1"/>
            </p:cNvSpPr>
            <p:nvPr/>
          </p:nvSpPr>
          <p:spPr bwMode="auto">
            <a:xfrm>
              <a:off x="7591"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1" name="Line 656"/>
            <p:cNvSpPr>
              <a:spLocks noChangeShapeType="1"/>
            </p:cNvSpPr>
            <p:nvPr/>
          </p:nvSpPr>
          <p:spPr bwMode="auto">
            <a:xfrm>
              <a:off x="7726" y="149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2" name="Line 657"/>
            <p:cNvSpPr>
              <a:spLocks noChangeShapeType="1"/>
            </p:cNvSpPr>
            <p:nvPr/>
          </p:nvSpPr>
          <p:spPr bwMode="auto">
            <a:xfrm flipV="1">
              <a:off x="7739"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3" name="Line 658"/>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4" name="Line 659"/>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5" name="Line 660"/>
            <p:cNvSpPr>
              <a:spLocks noChangeShapeType="1"/>
            </p:cNvSpPr>
            <p:nvPr/>
          </p:nvSpPr>
          <p:spPr bwMode="auto">
            <a:xfrm>
              <a:off x="7753"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6" name="Line 661"/>
            <p:cNvSpPr>
              <a:spLocks noChangeShapeType="1"/>
            </p:cNvSpPr>
            <p:nvPr/>
          </p:nvSpPr>
          <p:spPr bwMode="auto">
            <a:xfrm flipV="1">
              <a:off x="7758" y="148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7" name="Line 662"/>
            <p:cNvSpPr>
              <a:spLocks noChangeShapeType="1"/>
            </p:cNvSpPr>
            <p:nvPr/>
          </p:nvSpPr>
          <p:spPr bwMode="auto">
            <a:xfrm>
              <a:off x="7758"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8" name="Line 663"/>
            <p:cNvSpPr>
              <a:spLocks noChangeShapeType="1"/>
            </p:cNvSpPr>
            <p:nvPr/>
          </p:nvSpPr>
          <p:spPr bwMode="auto">
            <a:xfrm>
              <a:off x="7764"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39" name="Line 664"/>
            <p:cNvSpPr>
              <a:spLocks noChangeShapeType="1"/>
            </p:cNvSpPr>
            <p:nvPr/>
          </p:nvSpPr>
          <p:spPr bwMode="auto">
            <a:xfrm>
              <a:off x="759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0" name="Line 665"/>
            <p:cNvSpPr>
              <a:spLocks noChangeShapeType="1"/>
            </p:cNvSpPr>
            <p:nvPr/>
          </p:nvSpPr>
          <p:spPr bwMode="auto">
            <a:xfrm>
              <a:off x="7604" y="145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1" name="Line 666"/>
            <p:cNvSpPr>
              <a:spLocks noChangeShapeType="1"/>
            </p:cNvSpPr>
            <p:nvPr/>
          </p:nvSpPr>
          <p:spPr bwMode="auto">
            <a:xfrm>
              <a:off x="7611" y="145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2" name="Line 667"/>
            <p:cNvSpPr>
              <a:spLocks noChangeShapeType="1"/>
            </p:cNvSpPr>
            <p:nvPr/>
          </p:nvSpPr>
          <p:spPr bwMode="auto">
            <a:xfrm>
              <a:off x="761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3" name="Freeform 668"/>
            <p:cNvSpPr>
              <a:spLocks/>
            </p:cNvSpPr>
            <p:nvPr/>
          </p:nvSpPr>
          <p:spPr bwMode="auto">
            <a:xfrm>
              <a:off x="7822" y="1533"/>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4" name="Freeform 669"/>
            <p:cNvSpPr>
              <a:spLocks/>
            </p:cNvSpPr>
            <p:nvPr/>
          </p:nvSpPr>
          <p:spPr bwMode="auto">
            <a:xfrm>
              <a:off x="7828" y="1610"/>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5" name="Freeform 670"/>
            <p:cNvSpPr>
              <a:spLocks/>
            </p:cNvSpPr>
            <p:nvPr/>
          </p:nvSpPr>
          <p:spPr bwMode="auto">
            <a:xfrm>
              <a:off x="7739" y="1493"/>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6" name="Freeform 671"/>
            <p:cNvSpPr>
              <a:spLocks/>
            </p:cNvSpPr>
            <p:nvPr/>
          </p:nvSpPr>
          <p:spPr bwMode="auto">
            <a:xfrm>
              <a:off x="7804" y="1539"/>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47" name="Oval 672"/>
            <p:cNvSpPr>
              <a:spLocks noChangeArrowheads="1"/>
            </p:cNvSpPr>
            <p:nvPr/>
          </p:nvSpPr>
          <p:spPr bwMode="auto">
            <a:xfrm>
              <a:off x="7918" y="1527"/>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48" name="Oval 673"/>
            <p:cNvSpPr>
              <a:spLocks noChangeArrowheads="1"/>
            </p:cNvSpPr>
            <p:nvPr/>
          </p:nvSpPr>
          <p:spPr bwMode="auto">
            <a:xfrm>
              <a:off x="7906" y="1527"/>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49" name="Freeform 674"/>
            <p:cNvSpPr>
              <a:spLocks/>
            </p:cNvSpPr>
            <p:nvPr/>
          </p:nvSpPr>
          <p:spPr bwMode="auto">
            <a:xfrm>
              <a:off x="7745" y="1226"/>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0" name="Line 675"/>
            <p:cNvSpPr>
              <a:spLocks noChangeShapeType="1"/>
            </p:cNvSpPr>
            <p:nvPr/>
          </p:nvSpPr>
          <p:spPr bwMode="auto">
            <a:xfrm>
              <a:off x="7963" y="138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1" name="Line 676"/>
            <p:cNvSpPr>
              <a:spLocks noChangeShapeType="1"/>
            </p:cNvSpPr>
            <p:nvPr/>
          </p:nvSpPr>
          <p:spPr bwMode="auto">
            <a:xfrm>
              <a:off x="7970" y="138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2" name="Line 677"/>
            <p:cNvSpPr>
              <a:spLocks noChangeShapeType="1"/>
            </p:cNvSpPr>
            <p:nvPr/>
          </p:nvSpPr>
          <p:spPr bwMode="auto">
            <a:xfrm flipV="1">
              <a:off x="7970" y="137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3" name="Line 678"/>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4" name="Line 679"/>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5" name="Line 680"/>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6" name="Line 681"/>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7" name="Freeform 682"/>
            <p:cNvSpPr>
              <a:spLocks/>
            </p:cNvSpPr>
            <p:nvPr/>
          </p:nvSpPr>
          <p:spPr bwMode="auto">
            <a:xfrm>
              <a:off x="7963" y="1377"/>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8" name="Freeform 683"/>
            <p:cNvSpPr>
              <a:spLocks/>
            </p:cNvSpPr>
            <p:nvPr/>
          </p:nvSpPr>
          <p:spPr bwMode="auto">
            <a:xfrm>
              <a:off x="7944" y="1330"/>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59" name="Freeform 684"/>
            <p:cNvSpPr>
              <a:spLocks/>
            </p:cNvSpPr>
            <p:nvPr/>
          </p:nvSpPr>
          <p:spPr bwMode="auto">
            <a:xfrm>
              <a:off x="8002" y="1337"/>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0" name="Freeform 685"/>
            <p:cNvSpPr>
              <a:spLocks/>
            </p:cNvSpPr>
            <p:nvPr/>
          </p:nvSpPr>
          <p:spPr bwMode="auto">
            <a:xfrm>
              <a:off x="8033" y="1290"/>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1" name="Freeform 686"/>
            <p:cNvSpPr>
              <a:spLocks/>
            </p:cNvSpPr>
            <p:nvPr/>
          </p:nvSpPr>
          <p:spPr bwMode="auto">
            <a:xfrm>
              <a:off x="8002" y="1417"/>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2" name="Freeform 687"/>
            <p:cNvSpPr>
              <a:spLocks/>
            </p:cNvSpPr>
            <p:nvPr/>
          </p:nvSpPr>
          <p:spPr bwMode="auto">
            <a:xfrm>
              <a:off x="8013" y="1411"/>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3" name="Freeform 688"/>
            <p:cNvSpPr>
              <a:spLocks/>
            </p:cNvSpPr>
            <p:nvPr/>
          </p:nvSpPr>
          <p:spPr bwMode="auto">
            <a:xfrm>
              <a:off x="7656" y="1656"/>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4" name="Freeform 689"/>
            <p:cNvSpPr>
              <a:spLocks/>
            </p:cNvSpPr>
            <p:nvPr/>
          </p:nvSpPr>
          <p:spPr bwMode="auto">
            <a:xfrm>
              <a:off x="7950" y="1511"/>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5" name="Freeform 690"/>
            <p:cNvSpPr>
              <a:spLocks/>
            </p:cNvSpPr>
            <p:nvPr/>
          </p:nvSpPr>
          <p:spPr bwMode="auto">
            <a:xfrm>
              <a:off x="7892" y="1673"/>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6" name="Freeform 691"/>
            <p:cNvSpPr>
              <a:spLocks/>
            </p:cNvSpPr>
            <p:nvPr/>
          </p:nvSpPr>
          <p:spPr bwMode="auto">
            <a:xfrm>
              <a:off x="7809" y="1673"/>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7" name="Freeform 692"/>
            <p:cNvSpPr>
              <a:spLocks/>
            </p:cNvSpPr>
            <p:nvPr/>
          </p:nvSpPr>
          <p:spPr bwMode="auto">
            <a:xfrm>
              <a:off x="7784" y="1563"/>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8" name="Freeform 693"/>
            <p:cNvSpPr>
              <a:spLocks/>
            </p:cNvSpPr>
            <p:nvPr/>
          </p:nvSpPr>
          <p:spPr bwMode="auto">
            <a:xfrm>
              <a:off x="7880" y="1696"/>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69" name="Freeform 694"/>
            <p:cNvSpPr>
              <a:spLocks/>
            </p:cNvSpPr>
            <p:nvPr/>
          </p:nvSpPr>
          <p:spPr bwMode="auto">
            <a:xfrm>
              <a:off x="7784" y="1684"/>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0" name="Freeform 695"/>
            <p:cNvSpPr>
              <a:spLocks/>
            </p:cNvSpPr>
            <p:nvPr/>
          </p:nvSpPr>
          <p:spPr bwMode="auto">
            <a:xfrm>
              <a:off x="8059" y="1737"/>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1" name="Freeform 696"/>
            <p:cNvSpPr>
              <a:spLocks/>
            </p:cNvSpPr>
            <p:nvPr/>
          </p:nvSpPr>
          <p:spPr bwMode="auto">
            <a:xfrm>
              <a:off x="7963" y="1720"/>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2" name="Freeform 697"/>
            <p:cNvSpPr>
              <a:spLocks/>
            </p:cNvSpPr>
            <p:nvPr/>
          </p:nvSpPr>
          <p:spPr bwMode="auto">
            <a:xfrm>
              <a:off x="7860" y="1778"/>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3" name="Freeform 698"/>
            <p:cNvSpPr>
              <a:spLocks/>
            </p:cNvSpPr>
            <p:nvPr/>
          </p:nvSpPr>
          <p:spPr bwMode="auto">
            <a:xfrm>
              <a:off x="8020" y="1708"/>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4" name="Freeform 699"/>
            <p:cNvSpPr>
              <a:spLocks/>
            </p:cNvSpPr>
            <p:nvPr/>
          </p:nvSpPr>
          <p:spPr bwMode="auto">
            <a:xfrm>
              <a:off x="7970" y="1800"/>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5" name="Freeform 700"/>
            <p:cNvSpPr>
              <a:spLocks/>
            </p:cNvSpPr>
            <p:nvPr/>
          </p:nvSpPr>
          <p:spPr bwMode="auto">
            <a:xfrm>
              <a:off x="7996" y="1806"/>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6" name="Freeform 701"/>
            <p:cNvSpPr>
              <a:spLocks/>
            </p:cNvSpPr>
            <p:nvPr/>
          </p:nvSpPr>
          <p:spPr bwMode="auto">
            <a:xfrm>
              <a:off x="8027" y="1754"/>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7" name="Freeform 702"/>
            <p:cNvSpPr>
              <a:spLocks/>
            </p:cNvSpPr>
            <p:nvPr/>
          </p:nvSpPr>
          <p:spPr bwMode="auto">
            <a:xfrm>
              <a:off x="7937" y="1796"/>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8" name="Freeform 703"/>
            <p:cNvSpPr>
              <a:spLocks/>
            </p:cNvSpPr>
            <p:nvPr/>
          </p:nvSpPr>
          <p:spPr bwMode="auto">
            <a:xfrm>
              <a:off x="7963" y="1812"/>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79" name="Freeform 704"/>
            <p:cNvSpPr>
              <a:spLocks/>
            </p:cNvSpPr>
            <p:nvPr/>
          </p:nvSpPr>
          <p:spPr bwMode="auto">
            <a:xfrm>
              <a:off x="8104" y="1796"/>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0" name="Freeform 705"/>
            <p:cNvSpPr>
              <a:spLocks/>
            </p:cNvSpPr>
            <p:nvPr/>
          </p:nvSpPr>
          <p:spPr bwMode="auto">
            <a:xfrm>
              <a:off x="8008" y="1760"/>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1" name="Line 706"/>
            <p:cNvSpPr>
              <a:spLocks noChangeShapeType="1"/>
            </p:cNvSpPr>
            <p:nvPr/>
          </p:nvSpPr>
          <p:spPr bwMode="auto">
            <a:xfrm>
              <a:off x="7860" y="1743"/>
              <a:ext cx="7" cy="11"/>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2" name="Oval 707"/>
            <p:cNvSpPr>
              <a:spLocks noChangeArrowheads="1"/>
            </p:cNvSpPr>
            <p:nvPr/>
          </p:nvSpPr>
          <p:spPr bwMode="auto">
            <a:xfrm>
              <a:off x="7835" y="1708"/>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83" name="Oval 708"/>
            <p:cNvSpPr>
              <a:spLocks noChangeArrowheads="1"/>
            </p:cNvSpPr>
            <p:nvPr/>
          </p:nvSpPr>
          <p:spPr bwMode="auto">
            <a:xfrm>
              <a:off x="7925" y="1684"/>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84" name="Oval 709"/>
            <p:cNvSpPr>
              <a:spLocks noChangeArrowheads="1"/>
            </p:cNvSpPr>
            <p:nvPr/>
          </p:nvSpPr>
          <p:spPr bwMode="auto">
            <a:xfrm>
              <a:off x="7611" y="169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85" name="Freeform 710"/>
            <p:cNvSpPr>
              <a:spLocks/>
            </p:cNvSpPr>
            <p:nvPr/>
          </p:nvSpPr>
          <p:spPr bwMode="auto">
            <a:xfrm>
              <a:off x="7963" y="1563"/>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6" name="Freeform 711"/>
            <p:cNvSpPr>
              <a:spLocks/>
            </p:cNvSpPr>
            <p:nvPr/>
          </p:nvSpPr>
          <p:spPr bwMode="auto">
            <a:xfrm>
              <a:off x="7982" y="1644"/>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7" name="Freeform 712"/>
            <p:cNvSpPr>
              <a:spLocks/>
            </p:cNvSpPr>
            <p:nvPr/>
          </p:nvSpPr>
          <p:spPr bwMode="auto">
            <a:xfrm>
              <a:off x="7950" y="1633"/>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8" name="Freeform 713"/>
            <p:cNvSpPr>
              <a:spLocks/>
            </p:cNvSpPr>
            <p:nvPr/>
          </p:nvSpPr>
          <p:spPr bwMode="auto">
            <a:xfrm>
              <a:off x="7988" y="1639"/>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89" name="Freeform 714"/>
            <p:cNvSpPr>
              <a:spLocks/>
            </p:cNvSpPr>
            <p:nvPr/>
          </p:nvSpPr>
          <p:spPr bwMode="auto">
            <a:xfrm>
              <a:off x="8002" y="1621"/>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0" name="Freeform 715"/>
            <p:cNvSpPr>
              <a:spLocks/>
            </p:cNvSpPr>
            <p:nvPr/>
          </p:nvSpPr>
          <p:spPr bwMode="auto">
            <a:xfrm>
              <a:off x="7982" y="1627"/>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1" name="Line 716"/>
            <p:cNvSpPr>
              <a:spLocks noChangeShapeType="1"/>
            </p:cNvSpPr>
            <p:nvPr/>
          </p:nvSpPr>
          <p:spPr bwMode="auto">
            <a:xfrm flipH="1">
              <a:off x="7996" y="163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2" name="Line 717"/>
            <p:cNvSpPr>
              <a:spLocks noChangeShapeType="1"/>
            </p:cNvSpPr>
            <p:nvPr/>
          </p:nvSpPr>
          <p:spPr bwMode="auto">
            <a:xfrm>
              <a:off x="7976" y="161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3" name="Oval 718"/>
            <p:cNvSpPr>
              <a:spLocks noChangeArrowheads="1"/>
            </p:cNvSpPr>
            <p:nvPr/>
          </p:nvSpPr>
          <p:spPr bwMode="auto">
            <a:xfrm>
              <a:off x="8053" y="165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94" name="Oval 719"/>
            <p:cNvSpPr>
              <a:spLocks noChangeArrowheads="1"/>
            </p:cNvSpPr>
            <p:nvPr/>
          </p:nvSpPr>
          <p:spPr bwMode="auto">
            <a:xfrm>
              <a:off x="8078" y="153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95" name="Oval 720"/>
            <p:cNvSpPr>
              <a:spLocks noChangeArrowheads="1"/>
            </p:cNvSpPr>
            <p:nvPr/>
          </p:nvSpPr>
          <p:spPr bwMode="auto">
            <a:xfrm>
              <a:off x="8111" y="1569"/>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096" name="Freeform 721"/>
            <p:cNvSpPr>
              <a:spLocks/>
            </p:cNvSpPr>
            <p:nvPr/>
          </p:nvSpPr>
          <p:spPr bwMode="auto">
            <a:xfrm>
              <a:off x="7892" y="1830"/>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7" name="Freeform 722"/>
            <p:cNvSpPr>
              <a:spLocks/>
            </p:cNvSpPr>
            <p:nvPr/>
          </p:nvSpPr>
          <p:spPr bwMode="auto">
            <a:xfrm>
              <a:off x="8078" y="2127"/>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8" name="Freeform 723"/>
            <p:cNvSpPr>
              <a:spLocks/>
            </p:cNvSpPr>
            <p:nvPr/>
          </p:nvSpPr>
          <p:spPr bwMode="auto">
            <a:xfrm>
              <a:off x="8213" y="2161"/>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099" name="Freeform 724"/>
            <p:cNvSpPr>
              <a:spLocks/>
            </p:cNvSpPr>
            <p:nvPr/>
          </p:nvSpPr>
          <p:spPr bwMode="auto">
            <a:xfrm>
              <a:off x="8296" y="2091"/>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00" name="Oval 725"/>
            <p:cNvSpPr>
              <a:spLocks noChangeArrowheads="1"/>
            </p:cNvSpPr>
            <p:nvPr/>
          </p:nvSpPr>
          <p:spPr bwMode="auto">
            <a:xfrm>
              <a:off x="8322" y="1871"/>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01" name="Oval 726"/>
            <p:cNvSpPr>
              <a:spLocks noChangeArrowheads="1"/>
            </p:cNvSpPr>
            <p:nvPr/>
          </p:nvSpPr>
          <p:spPr bwMode="auto">
            <a:xfrm>
              <a:off x="8297" y="1959"/>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02" name="Oval 727"/>
            <p:cNvSpPr>
              <a:spLocks noChangeArrowheads="1"/>
            </p:cNvSpPr>
            <p:nvPr/>
          </p:nvSpPr>
          <p:spPr bwMode="auto">
            <a:xfrm>
              <a:off x="8354" y="1895"/>
              <a:ext cx="5"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03" name="Oval 728"/>
            <p:cNvSpPr>
              <a:spLocks noChangeArrowheads="1"/>
            </p:cNvSpPr>
            <p:nvPr/>
          </p:nvSpPr>
          <p:spPr bwMode="auto">
            <a:xfrm>
              <a:off x="8380" y="1911"/>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04" name="Oval 729"/>
            <p:cNvSpPr>
              <a:spLocks noChangeArrowheads="1"/>
            </p:cNvSpPr>
            <p:nvPr/>
          </p:nvSpPr>
          <p:spPr bwMode="auto">
            <a:xfrm>
              <a:off x="8380" y="192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05" name="Freeform 730"/>
            <p:cNvSpPr>
              <a:spLocks/>
            </p:cNvSpPr>
            <p:nvPr/>
          </p:nvSpPr>
          <p:spPr bwMode="auto">
            <a:xfrm>
              <a:off x="8289" y="1958"/>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06" name="Freeform 731"/>
            <p:cNvSpPr>
              <a:spLocks/>
            </p:cNvSpPr>
            <p:nvPr/>
          </p:nvSpPr>
          <p:spPr bwMode="auto">
            <a:xfrm>
              <a:off x="8136" y="1754"/>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07" name="Freeform 732"/>
            <p:cNvSpPr>
              <a:spLocks/>
            </p:cNvSpPr>
            <p:nvPr/>
          </p:nvSpPr>
          <p:spPr bwMode="auto">
            <a:xfrm>
              <a:off x="8194" y="1772"/>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08" name="Freeform 733"/>
            <p:cNvSpPr>
              <a:spLocks/>
            </p:cNvSpPr>
            <p:nvPr/>
          </p:nvSpPr>
          <p:spPr bwMode="auto">
            <a:xfrm>
              <a:off x="8213" y="1754"/>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09" name="Oval 734"/>
            <p:cNvSpPr>
              <a:spLocks noChangeArrowheads="1"/>
            </p:cNvSpPr>
            <p:nvPr/>
          </p:nvSpPr>
          <p:spPr bwMode="auto">
            <a:xfrm>
              <a:off x="8169" y="1633"/>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10" name="Freeform 735"/>
            <p:cNvSpPr>
              <a:spLocks/>
            </p:cNvSpPr>
            <p:nvPr/>
          </p:nvSpPr>
          <p:spPr bwMode="auto">
            <a:xfrm>
              <a:off x="8265" y="1800"/>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11" name="Freeform 736"/>
            <p:cNvSpPr>
              <a:spLocks/>
            </p:cNvSpPr>
            <p:nvPr/>
          </p:nvSpPr>
          <p:spPr bwMode="auto">
            <a:xfrm>
              <a:off x="8258" y="1789"/>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12" name="Freeform 737"/>
            <p:cNvSpPr>
              <a:spLocks/>
            </p:cNvSpPr>
            <p:nvPr/>
          </p:nvSpPr>
          <p:spPr bwMode="auto">
            <a:xfrm>
              <a:off x="8277" y="1812"/>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13" name="Freeform 738"/>
            <p:cNvSpPr>
              <a:spLocks/>
            </p:cNvSpPr>
            <p:nvPr/>
          </p:nvSpPr>
          <p:spPr bwMode="auto">
            <a:xfrm>
              <a:off x="8283" y="1800"/>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14" name="Line 739"/>
            <p:cNvSpPr>
              <a:spLocks noChangeShapeType="1"/>
            </p:cNvSpPr>
            <p:nvPr/>
          </p:nvSpPr>
          <p:spPr bwMode="auto">
            <a:xfrm>
              <a:off x="8289" y="181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15" name="Oval 740"/>
            <p:cNvSpPr>
              <a:spLocks noChangeArrowheads="1"/>
            </p:cNvSpPr>
            <p:nvPr/>
          </p:nvSpPr>
          <p:spPr bwMode="auto">
            <a:xfrm>
              <a:off x="8303" y="173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16" name="Oval 741"/>
            <p:cNvSpPr>
              <a:spLocks noChangeArrowheads="1"/>
            </p:cNvSpPr>
            <p:nvPr/>
          </p:nvSpPr>
          <p:spPr bwMode="auto">
            <a:xfrm>
              <a:off x="8380" y="1812"/>
              <a:ext cx="0"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17" name="Oval 742"/>
            <p:cNvSpPr>
              <a:spLocks noChangeArrowheads="1"/>
            </p:cNvSpPr>
            <p:nvPr/>
          </p:nvSpPr>
          <p:spPr bwMode="auto">
            <a:xfrm>
              <a:off x="8309" y="1668"/>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18" name="Oval 743"/>
            <p:cNvSpPr>
              <a:spLocks noChangeArrowheads="1"/>
            </p:cNvSpPr>
            <p:nvPr/>
          </p:nvSpPr>
          <p:spPr bwMode="auto">
            <a:xfrm>
              <a:off x="8335" y="1784"/>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19" name="Oval 744"/>
            <p:cNvSpPr>
              <a:spLocks noChangeArrowheads="1"/>
            </p:cNvSpPr>
            <p:nvPr/>
          </p:nvSpPr>
          <p:spPr bwMode="auto">
            <a:xfrm>
              <a:off x="8380" y="1790"/>
              <a:ext cx="0" cy="4"/>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20" name="Oval 745"/>
            <p:cNvSpPr>
              <a:spLocks noChangeArrowheads="1"/>
            </p:cNvSpPr>
            <p:nvPr/>
          </p:nvSpPr>
          <p:spPr bwMode="auto">
            <a:xfrm>
              <a:off x="8380" y="183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21" name="Oval 746"/>
            <p:cNvSpPr>
              <a:spLocks noChangeArrowheads="1"/>
            </p:cNvSpPr>
            <p:nvPr/>
          </p:nvSpPr>
          <p:spPr bwMode="auto">
            <a:xfrm>
              <a:off x="8380" y="184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sp>
          <p:nvSpPr>
            <p:cNvPr id="1122" name="Oval 747"/>
            <p:cNvSpPr>
              <a:spLocks noChangeArrowheads="1"/>
            </p:cNvSpPr>
            <p:nvPr/>
          </p:nvSpPr>
          <p:spPr bwMode="auto">
            <a:xfrm>
              <a:off x="8335" y="1720"/>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eaLnBrk="0" fontAlgn="base" hangingPunct="0">
                <a:spcBef>
                  <a:spcPct val="50000"/>
                </a:spcBef>
                <a:spcAft>
                  <a:spcPct val="0"/>
                </a:spcAft>
                <a:defRPr/>
              </a:pPr>
              <a:endParaRPr lang="en-US" sz="2585" kern="0">
                <a:solidFill>
                  <a:srgbClr val="FFFFFF"/>
                </a:solidFill>
              </a:endParaRPr>
            </a:p>
          </p:txBody>
        </p:sp>
      </p:grpSp>
      <p:grpSp>
        <p:nvGrpSpPr>
          <p:cNvPr id="1123" name="Group 748"/>
          <p:cNvGrpSpPr>
            <a:grpSpLocks/>
          </p:cNvGrpSpPr>
          <p:nvPr/>
        </p:nvGrpSpPr>
        <p:grpSpPr bwMode="auto">
          <a:xfrm>
            <a:off x="4239655" y="4862403"/>
            <a:ext cx="1512277" cy="800100"/>
            <a:chOff x="2167" y="3111"/>
            <a:chExt cx="952" cy="546"/>
          </a:xfrm>
        </p:grpSpPr>
        <p:sp>
          <p:nvSpPr>
            <p:cNvPr id="1124" name="Line 749"/>
            <p:cNvSpPr>
              <a:spLocks noChangeShapeType="1"/>
            </p:cNvSpPr>
            <p:nvPr/>
          </p:nvSpPr>
          <p:spPr bwMode="auto">
            <a:xfrm flipV="1">
              <a:off x="2639" y="3430"/>
              <a:ext cx="0" cy="227"/>
            </a:xfrm>
            <a:prstGeom prst="line">
              <a:avLst/>
            </a:prstGeom>
            <a:noFill/>
            <a:ln w="38100">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25" name="Text Box 750"/>
            <p:cNvSpPr txBox="1">
              <a:spLocks noChangeArrowheads="1"/>
            </p:cNvSpPr>
            <p:nvPr/>
          </p:nvSpPr>
          <p:spPr bwMode="auto">
            <a:xfrm>
              <a:off x="2167" y="3111"/>
              <a:ext cx="952" cy="354"/>
            </a:xfrm>
            <a:prstGeom prst="rect">
              <a:avLst/>
            </a:prstGeom>
            <a:solidFill>
              <a:srgbClr val="00000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eaLnBrk="1" fontAlgn="base" hangingPunct="1">
                <a:lnSpc>
                  <a:spcPct val="125000"/>
                </a:lnSpc>
                <a:spcBef>
                  <a:spcPct val="0"/>
                </a:spcBef>
                <a:spcAft>
                  <a:spcPct val="0"/>
                </a:spcAft>
                <a:defRPr/>
              </a:pPr>
              <a:r>
                <a:rPr lang="en-GB" sz="1108" b="1" kern="0" dirty="0">
                  <a:solidFill>
                    <a:srgbClr val="FFFFFF"/>
                  </a:solidFill>
                </a:rPr>
                <a:t>Last </a:t>
              </a:r>
              <a:r>
                <a:rPr lang="en-GB" sz="1108" b="1" i="1" kern="0" dirty="0">
                  <a:solidFill>
                    <a:srgbClr val="FFFFFF"/>
                  </a:solidFill>
                </a:rPr>
                <a:t>type 2</a:t>
              </a:r>
              <a:r>
                <a:rPr lang="en-GB" sz="1108" b="1" kern="0" dirty="0">
                  <a:solidFill>
                    <a:srgbClr val="FFFFFF"/>
                  </a:solidFill>
                </a:rPr>
                <a:t> polio in the world</a:t>
              </a:r>
              <a:endParaRPr lang="en-US" sz="1108" b="1" kern="0" dirty="0">
                <a:solidFill>
                  <a:srgbClr val="FFFFFF"/>
                </a:solidFill>
              </a:endParaRPr>
            </a:p>
          </p:txBody>
        </p:sp>
      </p:grpSp>
      <p:grpSp>
        <p:nvGrpSpPr>
          <p:cNvPr id="1126" name="Group 748"/>
          <p:cNvGrpSpPr>
            <a:grpSpLocks/>
          </p:cNvGrpSpPr>
          <p:nvPr/>
        </p:nvGrpSpPr>
        <p:grpSpPr bwMode="auto">
          <a:xfrm>
            <a:off x="7579613" y="4862976"/>
            <a:ext cx="1512277" cy="800100"/>
            <a:chOff x="2167" y="3111"/>
            <a:chExt cx="952" cy="546"/>
          </a:xfrm>
        </p:grpSpPr>
        <p:sp>
          <p:nvSpPr>
            <p:cNvPr id="1127" name="Line 749"/>
            <p:cNvSpPr>
              <a:spLocks noChangeShapeType="1"/>
            </p:cNvSpPr>
            <p:nvPr/>
          </p:nvSpPr>
          <p:spPr bwMode="auto">
            <a:xfrm flipV="1">
              <a:off x="2639" y="3430"/>
              <a:ext cx="0" cy="227"/>
            </a:xfrm>
            <a:prstGeom prst="line">
              <a:avLst/>
            </a:prstGeom>
            <a:noFill/>
            <a:ln w="38100">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980" fontAlgn="base">
                <a:spcBef>
                  <a:spcPct val="0"/>
                </a:spcBef>
                <a:spcAft>
                  <a:spcPct val="0"/>
                </a:spcAft>
                <a:defRPr/>
              </a:pPr>
              <a:endParaRPr lang="en-GB" sz="1662" kern="0">
                <a:solidFill>
                  <a:srgbClr val="FFFFFF"/>
                </a:solidFill>
              </a:endParaRPr>
            </a:p>
          </p:txBody>
        </p:sp>
        <p:sp>
          <p:nvSpPr>
            <p:cNvPr id="1128" name="Text Box 750"/>
            <p:cNvSpPr txBox="1">
              <a:spLocks noChangeArrowheads="1"/>
            </p:cNvSpPr>
            <p:nvPr/>
          </p:nvSpPr>
          <p:spPr bwMode="auto">
            <a:xfrm>
              <a:off x="2167" y="3111"/>
              <a:ext cx="952" cy="354"/>
            </a:xfrm>
            <a:prstGeom prst="rect">
              <a:avLst/>
            </a:prstGeom>
            <a:solidFill>
              <a:srgbClr val="00000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eaLnBrk="1" fontAlgn="base" hangingPunct="1">
                <a:lnSpc>
                  <a:spcPct val="125000"/>
                </a:lnSpc>
                <a:spcBef>
                  <a:spcPct val="0"/>
                </a:spcBef>
                <a:spcAft>
                  <a:spcPct val="0"/>
                </a:spcAft>
                <a:defRPr/>
              </a:pPr>
              <a:r>
                <a:rPr lang="en-GB" sz="1108" b="1" kern="0" dirty="0">
                  <a:solidFill>
                    <a:srgbClr val="FFFFFF"/>
                  </a:solidFill>
                </a:rPr>
                <a:t>Last Polio Case in India</a:t>
              </a:r>
              <a:endParaRPr lang="en-US" sz="1108" b="1" kern="0" dirty="0">
                <a:solidFill>
                  <a:srgbClr val="FFFFFF"/>
                </a:solidFill>
              </a:endParaRPr>
            </a:p>
          </p:txBody>
        </p:sp>
      </p:grpSp>
      <p:sp>
        <p:nvSpPr>
          <p:cNvPr id="1129" name="Rounded Rectangle 1128"/>
          <p:cNvSpPr/>
          <p:nvPr/>
        </p:nvSpPr>
        <p:spPr>
          <a:xfrm>
            <a:off x="52113" y="304961"/>
            <a:ext cx="8973305" cy="81470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US" sz="1662">
              <a:solidFill>
                <a:prstClr val="white"/>
              </a:solidFill>
            </a:endParaRPr>
          </a:p>
        </p:txBody>
      </p:sp>
    </p:spTree>
    <p:extLst>
      <p:ext uri="{BB962C8B-B14F-4D97-AF65-F5344CB8AC3E}">
        <p14:creationId xmlns:p14="http://schemas.microsoft.com/office/powerpoint/2010/main" val="32926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blinds(horizontal)">
                                      <p:cBhvr>
                                        <p:cTn id="7" dur="500"/>
                                        <p:tgtEl>
                                          <p:spTgt spid="7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3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 grpId="0" animBg="1"/>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75842081"/>
              </p:ext>
            </p:extLst>
          </p:nvPr>
        </p:nvGraphicFramePr>
        <p:xfrm>
          <a:off x="107504" y="44624"/>
          <a:ext cx="8884095"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273" y="1371600"/>
            <a:ext cx="3581400" cy="4638966"/>
          </a:xfrm>
          <a:prstGeom prst="rect">
            <a:avLst/>
          </a:prstGeom>
        </p:spPr>
      </p:pic>
      <p:sp>
        <p:nvSpPr>
          <p:cNvPr id="18" name="Text Box 3"/>
          <p:cNvSpPr txBox="1">
            <a:spLocks noChangeArrowheads="1"/>
          </p:cNvSpPr>
          <p:nvPr/>
        </p:nvSpPr>
        <p:spPr bwMode="auto">
          <a:xfrm>
            <a:off x="4191000" y="1365683"/>
            <a:ext cx="435020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3980" eaLnBrk="1" fontAlgn="base" hangingPunct="1">
              <a:lnSpc>
                <a:spcPct val="150000"/>
              </a:lnSpc>
              <a:spcBef>
                <a:spcPts val="6000"/>
              </a:spcBef>
              <a:spcAft>
                <a:spcPct val="0"/>
              </a:spcAft>
              <a:buSzPct val="75000"/>
            </a:pPr>
            <a:r>
              <a:rPr lang="en-US" sz="3200" b="1" dirty="0" smtClean="0">
                <a:solidFill>
                  <a:srgbClr val="1F02CE"/>
                </a:solidFill>
                <a:latin typeface="Calibri" pitchFamily="34" charset="0"/>
                <a:cs typeface="Calibri" pitchFamily="34" charset="0"/>
              </a:rPr>
              <a:t>Endgame Goal</a:t>
            </a:r>
            <a:r>
              <a:rPr lang="en-US" sz="3200" b="1" dirty="0">
                <a:solidFill>
                  <a:srgbClr val="1F02CE"/>
                </a:solidFill>
                <a:latin typeface="Calibri" pitchFamily="34" charset="0"/>
                <a:cs typeface="Calibri" pitchFamily="34" charset="0"/>
              </a:rPr>
              <a:t>: </a:t>
            </a:r>
            <a:r>
              <a:rPr lang="en-US" sz="3200" dirty="0" smtClean="0">
                <a:solidFill>
                  <a:srgbClr val="1F02CE"/>
                </a:solidFill>
                <a:latin typeface="Calibri" pitchFamily="34" charset="0"/>
                <a:cs typeface="Calibri" pitchFamily="34" charset="0"/>
              </a:rPr>
              <a:t>complete the eradication, containment </a:t>
            </a:r>
            <a:r>
              <a:rPr lang="en-GB" sz="3200" dirty="0" smtClean="0">
                <a:solidFill>
                  <a:srgbClr val="1F02CE"/>
                </a:solidFill>
                <a:latin typeface="Calibri" pitchFamily="34" charset="0"/>
                <a:cs typeface="Calibri" pitchFamily="34" charset="0"/>
              </a:rPr>
              <a:t>&amp; </a:t>
            </a:r>
            <a:r>
              <a:rPr lang="en-US" sz="3200" dirty="0" smtClean="0">
                <a:solidFill>
                  <a:srgbClr val="1F02CE"/>
                </a:solidFill>
                <a:latin typeface="Calibri" pitchFamily="34" charset="0"/>
                <a:cs typeface="Calibri" pitchFamily="34" charset="0"/>
              </a:rPr>
              <a:t>certification of </a:t>
            </a:r>
            <a:r>
              <a:rPr lang="en-US" sz="3200" dirty="0">
                <a:solidFill>
                  <a:srgbClr val="1F02CE"/>
                </a:solidFill>
                <a:latin typeface="Calibri" pitchFamily="34" charset="0"/>
                <a:cs typeface="Calibri" pitchFamily="34" charset="0"/>
              </a:rPr>
              <a:t>all </a:t>
            </a:r>
            <a:r>
              <a:rPr lang="en-US" sz="3200" dirty="0" smtClean="0">
                <a:solidFill>
                  <a:srgbClr val="1F02CE"/>
                </a:solidFill>
                <a:latin typeface="Calibri" pitchFamily="34" charset="0"/>
                <a:cs typeface="Calibri" pitchFamily="34" charset="0"/>
              </a:rPr>
              <a:t>wild &amp; vaccine-related polioviruses</a:t>
            </a:r>
            <a:r>
              <a:rPr lang="en-US" sz="3200" dirty="0">
                <a:solidFill>
                  <a:srgbClr val="1F02CE"/>
                </a:solidFill>
                <a:latin typeface="Calibri" pitchFamily="34" charset="0"/>
                <a:cs typeface="Calibri" pitchFamily="34" charset="0"/>
              </a:rPr>
              <a:t>. </a:t>
            </a:r>
            <a:endParaRPr lang="en-US" sz="2000" i="1" dirty="0">
              <a:solidFill>
                <a:srgbClr val="1F02CE"/>
              </a:solidFill>
              <a:latin typeface="Calibri" pitchFamily="34" charset="0"/>
              <a:cs typeface="Calibri" pitchFamily="34" charset="0"/>
            </a:endParaRPr>
          </a:p>
        </p:txBody>
      </p:sp>
    </p:spTree>
    <p:extLst>
      <p:ext uri="{BB962C8B-B14F-4D97-AF65-F5344CB8AC3E}">
        <p14:creationId xmlns:p14="http://schemas.microsoft.com/office/powerpoint/2010/main" val="176407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2"/>
          <p:cNvSpPr txBox="1">
            <a:spLocks noChangeArrowheads="1"/>
          </p:cNvSpPr>
          <p:nvPr/>
        </p:nvSpPr>
        <p:spPr bwMode="auto">
          <a:xfrm flipH="1">
            <a:off x="185050" y="1488830"/>
            <a:ext cx="5346868" cy="414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defTabSz="913980" fontAlgn="base">
              <a:spcBef>
                <a:spcPts val="3323"/>
              </a:spcBef>
              <a:spcAft>
                <a:spcPct val="0"/>
              </a:spcAft>
              <a:buFont typeface="Arial" pitchFamily="34" charset="0"/>
              <a:buChar char="•"/>
            </a:pPr>
            <a:r>
              <a:rPr lang="en-US" sz="2585" dirty="0">
                <a:solidFill>
                  <a:srgbClr val="FFFFFF"/>
                </a:solidFill>
                <a:latin typeface="Calibri" pitchFamily="34" charset="0"/>
              </a:rPr>
              <a:t>Poliovirus detection &amp; interruption</a:t>
            </a:r>
            <a:endParaRPr lang="en-US" sz="2585" i="1" dirty="0">
              <a:solidFill>
                <a:srgbClr val="FFFFFF"/>
              </a:solidFill>
              <a:latin typeface="Calibri" pitchFamily="34" charset="0"/>
            </a:endParaRPr>
          </a:p>
          <a:p>
            <a:pPr lvl="1" defTabSz="913980" fontAlgn="base">
              <a:spcBef>
                <a:spcPts val="3323"/>
              </a:spcBef>
              <a:spcAft>
                <a:spcPct val="0"/>
              </a:spcAft>
              <a:buFont typeface="Arial" pitchFamily="34" charset="0"/>
              <a:buChar char="•"/>
            </a:pPr>
            <a:r>
              <a:rPr lang="en-US" sz="2585" dirty="0">
                <a:solidFill>
                  <a:srgbClr val="FFFFFF"/>
                </a:solidFill>
                <a:latin typeface="Calibri" pitchFamily="34" charset="0"/>
              </a:rPr>
              <a:t>OPV withdrawal, IPV introduction, RI strengthening</a:t>
            </a:r>
            <a:endParaRPr lang="en-US" sz="2585" i="1" dirty="0">
              <a:solidFill>
                <a:srgbClr val="FFFFFF"/>
              </a:solidFill>
              <a:latin typeface="Calibri" pitchFamily="34" charset="0"/>
            </a:endParaRPr>
          </a:p>
          <a:p>
            <a:pPr lvl="1" defTabSz="913980" fontAlgn="base">
              <a:spcBef>
                <a:spcPts val="3323"/>
              </a:spcBef>
              <a:spcAft>
                <a:spcPct val="0"/>
              </a:spcAft>
              <a:buFont typeface="Arial" pitchFamily="34" charset="0"/>
              <a:buChar char="•"/>
            </a:pPr>
            <a:r>
              <a:rPr lang="en-US" sz="2585" dirty="0">
                <a:solidFill>
                  <a:srgbClr val="FFFFFF"/>
                </a:solidFill>
                <a:latin typeface="Calibri" pitchFamily="34" charset="0"/>
              </a:rPr>
              <a:t>Containment &amp; Global Certification</a:t>
            </a:r>
          </a:p>
          <a:p>
            <a:pPr lvl="1" defTabSz="913980" fontAlgn="base">
              <a:spcBef>
                <a:spcPts val="3323"/>
              </a:spcBef>
              <a:spcAft>
                <a:spcPct val="0"/>
              </a:spcAft>
              <a:buFont typeface="Arial" pitchFamily="34" charset="0"/>
              <a:buChar char="•"/>
            </a:pPr>
            <a:r>
              <a:rPr lang="en-US" sz="2585" dirty="0">
                <a:solidFill>
                  <a:srgbClr val="FFFFFF"/>
                </a:solidFill>
                <a:latin typeface="Calibri" pitchFamily="34" charset="0"/>
              </a:rPr>
              <a:t>Legacy Planning</a:t>
            </a:r>
          </a:p>
        </p:txBody>
      </p:sp>
      <p:pic>
        <p:nvPicPr>
          <p:cNvPr id="1638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993" y="1767254"/>
            <a:ext cx="2815003" cy="3988777"/>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5" name="TextBox 4"/>
          <p:cNvSpPr txBox="1">
            <a:spLocks noChangeArrowheads="1"/>
          </p:cNvSpPr>
          <p:nvPr/>
        </p:nvSpPr>
        <p:spPr bwMode="auto">
          <a:xfrm flipH="1">
            <a:off x="52113" y="504367"/>
            <a:ext cx="8973304"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3980" fontAlgn="base">
              <a:spcBef>
                <a:spcPts val="3323"/>
              </a:spcBef>
              <a:spcAft>
                <a:spcPct val="0"/>
              </a:spcAft>
            </a:pPr>
            <a:r>
              <a:rPr lang="en-US" sz="3692" b="1" i="1" dirty="0">
                <a:solidFill>
                  <a:srgbClr val="FFFFFF"/>
                </a:solidFill>
                <a:latin typeface="Calibri" pitchFamily="34" charset="0"/>
              </a:rPr>
              <a:t>  Endgame Plan, 2013-18</a:t>
            </a:r>
          </a:p>
        </p:txBody>
      </p:sp>
      <p:sp>
        <p:nvSpPr>
          <p:cNvPr id="7" name="Rounded Rectangle 6"/>
          <p:cNvSpPr/>
          <p:nvPr/>
        </p:nvSpPr>
        <p:spPr>
          <a:xfrm>
            <a:off x="52113" y="348642"/>
            <a:ext cx="8973305" cy="953352"/>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US" sz="1662">
              <a:solidFill>
                <a:prstClr val="white"/>
              </a:solidFill>
            </a:endParaRPr>
          </a:p>
        </p:txBody>
      </p:sp>
      <p:sp>
        <p:nvSpPr>
          <p:cNvPr id="6" name="Rounded Rectangle 5"/>
          <p:cNvSpPr/>
          <p:nvPr/>
        </p:nvSpPr>
        <p:spPr>
          <a:xfrm>
            <a:off x="284754" y="2729142"/>
            <a:ext cx="5084873" cy="953352"/>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US" sz="1662">
              <a:solidFill>
                <a:prstClr val="white"/>
              </a:solidFill>
            </a:endParaRPr>
          </a:p>
        </p:txBody>
      </p:sp>
    </p:spTree>
    <p:extLst>
      <p:ext uri="{BB962C8B-B14F-4D97-AF65-F5344CB8AC3E}">
        <p14:creationId xmlns:p14="http://schemas.microsoft.com/office/powerpoint/2010/main" val="270645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36"/>
          <p:cNvSpPr>
            <a:spLocks noChangeArrowheads="1"/>
          </p:cNvSpPr>
          <p:nvPr/>
        </p:nvSpPr>
        <p:spPr bwMode="auto">
          <a:xfrm rot="16200000" flipV="1">
            <a:off x="1081088" y="2263775"/>
            <a:ext cx="685800" cy="1949450"/>
          </a:xfrm>
          <a:prstGeom prst="upArrow">
            <a:avLst>
              <a:gd name="adj1" fmla="val 100000"/>
              <a:gd name="adj2" fmla="val 37542"/>
            </a:avLst>
          </a:prstGeom>
          <a:solidFill>
            <a:schemeClr val="bg1">
              <a:lumMod val="50000"/>
            </a:schemeClr>
          </a:solidFill>
          <a:ln>
            <a:noFill/>
          </a:ln>
          <a:extLst/>
        </p:spPr>
        <p:txBody>
          <a:bodyPr wrap="none" lIns="91429" tIns="45714" rIns="91429" bIns="45714" anchor="ctr"/>
          <a:lstStyle/>
          <a:p>
            <a:pPr defTabSz="912813" fontAlgn="base">
              <a:spcBef>
                <a:spcPct val="0"/>
              </a:spcBef>
              <a:spcAft>
                <a:spcPct val="0"/>
              </a:spcAft>
            </a:pPr>
            <a:endParaRPr lang="en-US" smtClean="0">
              <a:solidFill>
                <a:srgbClr val="000000"/>
              </a:solidFill>
            </a:endParaRPr>
          </a:p>
        </p:txBody>
      </p:sp>
      <p:sp>
        <p:nvSpPr>
          <p:cNvPr id="94250" name="AutoShape 136"/>
          <p:cNvSpPr>
            <a:spLocks noChangeArrowheads="1"/>
          </p:cNvSpPr>
          <p:nvPr/>
        </p:nvSpPr>
        <p:spPr bwMode="auto">
          <a:xfrm rot="16200000" flipV="1">
            <a:off x="1085850" y="1196976"/>
            <a:ext cx="685800" cy="1949450"/>
          </a:xfrm>
          <a:prstGeom prst="upArrow">
            <a:avLst>
              <a:gd name="adj1" fmla="val 100000"/>
              <a:gd name="adj2" fmla="val 37542"/>
            </a:avLst>
          </a:prstGeom>
          <a:solidFill>
            <a:schemeClr val="bg1">
              <a:lumMod val="50000"/>
            </a:schemeClr>
          </a:solidFill>
          <a:ln>
            <a:noFill/>
          </a:ln>
          <a:extLst/>
        </p:spPr>
        <p:txBody>
          <a:bodyPr wrap="none" lIns="91429" tIns="45714" rIns="91429" bIns="45714" anchor="ctr"/>
          <a:lstStyle/>
          <a:p>
            <a:pPr defTabSz="912813" fontAlgn="base">
              <a:spcBef>
                <a:spcPct val="0"/>
              </a:spcBef>
              <a:spcAft>
                <a:spcPct val="0"/>
              </a:spcAft>
            </a:pPr>
            <a:endParaRPr lang="en-US" smtClean="0">
              <a:solidFill>
                <a:srgbClr val="000000"/>
              </a:solidFill>
            </a:endParaRPr>
          </a:p>
        </p:txBody>
      </p:sp>
      <p:sp>
        <p:nvSpPr>
          <p:cNvPr id="41988" name="Text Box 137"/>
          <p:cNvSpPr txBox="1">
            <a:spLocks noChangeArrowheads="1"/>
          </p:cNvSpPr>
          <p:nvPr/>
        </p:nvSpPr>
        <p:spPr bwMode="auto">
          <a:xfrm>
            <a:off x="454032" y="1887538"/>
            <a:ext cx="1852613"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ja-JP" sz="1400" b="1" dirty="0" smtClean="0">
                <a:solidFill>
                  <a:srgbClr val="FFFFFF"/>
                </a:solidFill>
                <a:latin typeface="Lucida Sans" panose="020B0602030504020204" pitchFamily="34" charset="0"/>
                <a:cs typeface="Calibri" pitchFamily="34" charset="0"/>
              </a:rPr>
              <a:t>Virus detection &amp; interruption</a:t>
            </a:r>
            <a:endParaRPr lang="en-US" altLang="ja-JP" sz="1400" b="1" dirty="0" smtClean="0">
              <a:solidFill>
                <a:srgbClr val="FFFFFF"/>
              </a:solidFill>
              <a:latin typeface="Lucida Sans" panose="020B0602030504020204" pitchFamily="34" charset="0"/>
              <a:cs typeface="Calibri" pitchFamily="34" charset="0"/>
            </a:endParaRPr>
          </a:p>
        </p:txBody>
      </p:sp>
      <p:sp>
        <p:nvSpPr>
          <p:cNvPr id="59398" name="Text Box 150"/>
          <p:cNvSpPr txBox="1">
            <a:spLocks noChangeArrowheads="1"/>
          </p:cNvSpPr>
          <p:nvPr/>
        </p:nvSpPr>
        <p:spPr bwMode="auto">
          <a:xfrm>
            <a:off x="3241675" y="485775"/>
            <a:ext cx="2603500" cy="368300"/>
          </a:xfrm>
          <a:prstGeom prst="rect">
            <a:avLst/>
          </a:prstGeom>
          <a:solidFill>
            <a:schemeClr val="accent2"/>
          </a:solidFill>
          <a:ln>
            <a:noFill/>
          </a:ln>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ja-JP" b="1" dirty="0" smtClean="0">
                <a:solidFill>
                  <a:srgbClr val="FFFFFF"/>
                </a:solidFill>
                <a:latin typeface="Calibri" pitchFamily="34" charset="0"/>
                <a:cs typeface="Calibri" pitchFamily="34" charset="0"/>
              </a:rPr>
              <a:t>Last wild polio case</a:t>
            </a:r>
            <a:endParaRPr lang="en-US" altLang="ja-JP" b="1" dirty="0" smtClean="0">
              <a:solidFill>
                <a:srgbClr val="FFFFFF"/>
              </a:solidFill>
              <a:latin typeface="Calibri" pitchFamily="34" charset="0"/>
              <a:cs typeface="Calibri" pitchFamily="34" charset="0"/>
            </a:endParaRPr>
          </a:p>
        </p:txBody>
      </p:sp>
      <p:sp>
        <p:nvSpPr>
          <p:cNvPr id="41990" name="AutoShape 151"/>
          <p:cNvSpPr>
            <a:spLocks noChangeArrowheads="1"/>
          </p:cNvSpPr>
          <p:nvPr/>
        </p:nvSpPr>
        <p:spPr bwMode="auto">
          <a:xfrm flipV="1">
            <a:off x="4410075" y="892175"/>
            <a:ext cx="266700" cy="233363"/>
          </a:xfrm>
          <a:prstGeom prst="triangle">
            <a:avLst>
              <a:gd name="adj" fmla="val 50000"/>
            </a:avLst>
          </a:prstGeom>
          <a:solidFill>
            <a:srgbClr val="FFFF00"/>
          </a:solidFill>
          <a:ln w="9525">
            <a:solidFill>
              <a:schemeClr val="tx1"/>
            </a:solidFill>
            <a:miter lim="800000"/>
            <a:headEnd/>
            <a:tailEnd/>
          </a:ln>
        </p:spPr>
        <p:txBody>
          <a:bodyPr rot="10800000" wrap="none" lIns="91429" tIns="45714" rIns="91429" bIns="45714" anchor="ctr"/>
          <a:lstStyle/>
          <a:p>
            <a:pPr defTabSz="912813" fontAlgn="base">
              <a:spcBef>
                <a:spcPct val="0"/>
              </a:spcBef>
              <a:spcAft>
                <a:spcPct val="0"/>
              </a:spcAft>
            </a:pPr>
            <a:endParaRPr lang="en-US" smtClean="0">
              <a:solidFill>
                <a:srgbClr val="59452A"/>
              </a:solidFill>
            </a:endParaRPr>
          </a:p>
        </p:txBody>
      </p:sp>
      <p:sp>
        <p:nvSpPr>
          <p:cNvPr id="59401" name="Text Box 150"/>
          <p:cNvSpPr txBox="1">
            <a:spLocks noChangeArrowheads="1"/>
          </p:cNvSpPr>
          <p:nvPr/>
        </p:nvSpPr>
        <p:spPr bwMode="auto">
          <a:xfrm>
            <a:off x="7162802" y="485775"/>
            <a:ext cx="1462088" cy="368300"/>
          </a:xfrm>
          <a:prstGeom prst="rect">
            <a:avLst/>
          </a:prstGeom>
          <a:solidFill>
            <a:schemeClr val="accent2"/>
          </a:solidFill>
          <a:ln>
            <a:noFill/>
          </a:ln>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ja-JP" b="1" smtClean="0">
                <a:solidFill>
                  <a:srgbClr val="FFFFFF"/>
                </a:solidFill>
                <a:latin typeface="Calibri" pitchFamily="34" charset="0"/>
                <a:cs typeface="Calibri" pitchFamily="34" charset="0"/>
              </a:rPr>
              <a:t>Certification</a:t>
            </a:r>
            <a:endParaRPr lang="en-US" altLang="ja-JP" b="1" smtClean="0">
              <a:solidFill>
                <a:srgbClr val="FFFFFF"/>
              </a:solidFill>
              <a:latin typeface="Calibri" pitchFamily="34" charset="0"/>
              <a:cs typeface="Calibri" pitchFamily="34" charset="0"/>
            </a:endParaRPr>
          </a:p>
        </p:txBody>
      </p:sp>
      <p:sp>
        <p:nvSpPr>
          <p:cNvPr id="41993" name="AutoShape 151"/>
          <p:cNvSpPr>
            <a:spLocks noChangeArrowheads="1"/>
          </p:cNvSpPr>
          <p:nvPr/>
        </p:nvSpPr>
        <p:spPr bwMode="auto">
          <a:xfrm flipV="1">
            <a:off x="7781928" y="881063"/>
            <a:ext cx="266700" cy="233362"/>
          </a:xfrm>
          <a:prstGeom prst="triangle">
            <a:avLst>
              <a:gd name="adj" fmla="val 50000"/>
            </a:avLst>
          </a:prstGeom>
          <a:solidFill>
            <a:srgbClr val="FFFF00"/>
          </a:solidFill>
          <a:ln w="9525">
            <a:solidFill>
              <a:schemeClr val="tx1"/>
            </a:solidFill>
            <a:miter lim="800000"/>
            <a:headEnd/>
            <a:tailEnd/>
          </a:ln>
        </p:spPr>
        <p:txBody>
          <a:bodyPr rot="10800000" wrap="none" lIns="91429" tIns="45714" rIns="91429" bIns="45714" anchor="ctr"/>
          <a:lstStyle/>
          <a:p>
            <a:pPr defTabSz="912813" fontAlgn="base">
              <a:spcBef>
                <a:spcPct val="0"/>
              </a:spcBef>
              <a:spcAft>
                <a:spcPct val="0"/>
              </a:spcAft>
            </a:pPr>
            <a:endParaRPr lang="en-US" smtClean="0">
              <a:solidFill>
                <a:srgbClr val="59452A"/>
              </a:solidFill>
            </a:endParaRPr>
          </a:p>
        </p:txBody>
      </p:sp>
      <p:sp>
        <p:nvSpPr>
          <p:cNvPr id="41994" name="Text Box 137"/>
          <p:cNvSpPr txBox="1">
            <a:spLocks noChangeArrowheads="1"/>
          </p:cNvSpPr>
          <p:nvPr/>
        </p:nvSpPr>
        <p:spPr bwMode="auto">
          <a:xfrm>
            <a:off x="449270" y="2970213"/>
            <a:ext cx="2109787"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ja-JP" sz="1400" b="1" dirty="0" smtClean="0">
                <a:solidFill>
                  <a:srgbClr val="FFFFFF"/>
                </a:solidFill>
                <a:latin typeface="Lucida Sans" panose="020B0602030504020204" pitchFamily="34" charset="0"/>
                <a:cs typeface="Calibri" pitchFamily="34" charset="0"/>
              </a:rPr>
              <a:t>RI strengthening &amp; OPV withdrawal</a:t>
            </a:r>
            <a:endParaRPr lang="en-US" altLang="ja-JP" sz="1400" b="1" dirty="0" smtClean="0">
              <a:solidFill>
                <a:srgbClr val="FFFFFF"/>
              </a:solidFill>
              <a:latin typeface="Lucida Sans" panose="020B0602030504020204" pitchFamily="34" charset="0"/>
              <a:cs typeface="Calibri" pitchFamily="34" charset="0"/>
            </a:endParaRPr>
          </a:p>
        </p:txBody>
      </p:sp>
      <p:cxnSp>
        <p:nvCxnSpPr>
          <p:cNvPr id="5" name="Straight Connector 4"/>
          <p:cNvCxnSpPr/>
          <p:nvPr/>
        </p:nvCxnSpPr>
        <p:spPr>
          <a:xfrm>
            <a:off x="2559050" y="1565275"/>
            <a:ext cx="55578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AutoShape 136"/>
          <p:cNvSpPr>
            <a:spLocks noChangeArrowheads="1"/>
          </p:cNvSpPr>
          <p:nvPr/>
        </p:nvSpPr>
        <p:spPr bwMode="auto">
          <a:xfrm rot="16200000" flipV="1">
            <a:off x="1081088" y="3494651"/>
            <a:ext cx="685800" cy="1949450"/>
          </a:xfrm>
          <a:prstGeom prst="upArrow">
            <a:avLst>
              <a:gd name="adj1" fmla="val 100000"/>
              <a:gd name="adj2" fmla="val 37542"/>
            </a:avLst>
          </a:prstGeom>
          <a:solidFill>
            <a:schemeClr val="bg1">
              <a:lumMod val="50000"/>
            </a:schemeClr>
          </a:solidFill>
          <a:ln>
            <a:noFill/>
          </a:ln>
          <a:extLst/>
        </p:spPr>
        <p:txBody>
          <a:bodyPr wrap="none" lIns="91429" tIns="45714" rIns="91429" bIns="45714" anchor="ctr"/>
          <a:lstStyle/>
          <a:p>
            <a:pPr defTabSz="912813" fontAlgn="base">
              <a:spcBef>
                <a:spcPct val="0"/>
              </a:spcBef>
              <a:spcAft>
                <a:spcPct val="0"/>
              </a:spcAft>
            </a:pPr>
            <a:endParaRPr lang="en-US" sz="1600" smtClean="0">
              <a:solidFill>
                <a:srgbClr val="000000"/>
              </a:solidFill>
              <a:latin typeface="Lucida Sans" panose="020B0602030504020204" pitchFamily="34" charset="0"/>
            </a:endParaRPr>
          </a:p>
        </p:txBody>
      </p:sp>
      <p:sp>
        <p:nvSpPr>
          <p:cNvPr id="41997" name="Text Box 137"/>
          <p:cNvSpPr txBox="1">
            <a:spLocks noChangeArrowheads="1"/>
          </p:cNvSpPr>
          <p:nvPr/>
        </p:nvSpPr>
        <p:spPr bwMode="auto">
          <a:xfrm>
            <a:off x="449263" y="4114814"/>
            <a:ext cx="1857375"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ja-JP" sz="1600" b="1" dirty="0" smtClean="0">
                <a:solidFill>
                  <a:srgbClr val="FFFFFF"/>
                </a:solidFill>
                <a:latin typeface="Calibri" pitchFamily="34" charset="0"/>
                <a:cs typeface="Calibri" pitchFamily="34" charset="0"/>
              </a:rPr>
              <a:t>Containment &amp; certification</a:t>
            </a:r>
            <a:endParaRPr lang="en-US" altLang="ja-JP" sz="1600" b="1" dirty="0" smtClean="0">
              <a:solidFill>
                <a:srgbClr val="FFFFFF"/>
              </a:solidFill>
              <a:latin typeface="Calibri" pitchFamily="34" charset="0"/>
              <a:cs typeface="Calibri" pitchFamily="34" charset="0"/>
            </a:endParaRPr>
          </a:p>
        </p:txBody>
      </p:sp>
      <p:grpSp>
        <p:nvGrpSpPr>
          <p:cNvPr id="6" name="Group 5"/>
          <p:cNvGrpSpPr>
            <a:grpSpLocks/>
          </p:cNvGrpSpPr>
          <p:nvPr/>
        </p:nvGrpSpPr>
        <p:grpSpPr bwMode="auto">
          <a:xfrm>
            <a:off x="2690820" y="1752614"/>
            <a:ext cx="5203825" cy="1812925"/>
            <a:chOff x="2987360" y="1998290"/>
            <a:chExt cx="5638049" cy="1813621"/>
          </a:xfrm>
        </p:grpSpPr>
        <p:sp>
          <p:nvSpPr>
            <p:cNvPr id="67" name="Rounded Rectangle 66"/>
            <p:cNvSpPr/>
            <p:nvPr/>
          </p:nvSpPr>
          <p:spPr bwMode="auto">
            <a:xfrm>
              <a:off x="5457056" y="3126110"/>
              <a:ext cx="1368406" cy="685800"/>
            </a:xfrm>
            <a:prstGeom prst="round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323232"/>
                  </a:solidFill>
                  <a:latin typeface="Lucida Sans" panose="020B0602030504020204" pitchFamily="34" charset="0"/>
                  <a:cs typeface="Calibri" pitchFamily="34" charset="0"/>
                </a:rPr>
                <a:t>Introduce IPV</a:t>
              </a:r>
            </a:p>
          </p:txBody>
        </p:sp>
        <p:sp>
          <p:nvSpPr>
            <p:cNvPr id="21" name="Rounded Rectangle 20"/>
            <p:cNvSpPr/>
            <p:nvPr/>
          </p:nvSpPr>
          <p:spPr bwMode="auto">
            <a:xfrm>
              <a:off x="2987360" y="1998290"/>
              <a:ext cx="2469696" cy="685801"/>
            </a:xfrm>
            <a:prstGeom prst="round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323232"/>
                  </a:solidFill>
                  <a:latin typeface="Lucida Sans" panose="020B0602030504020204" pitchFamily="34" charset="0"/>
                  <a:cs typeface="Calibri" pitchFamily="34" charset="0"/>
                </a:rPr>
                <a:t>Wild virus </a:t>
              </a:r>
            </a:p>
            <a:p>
              <a:pPr algn="ctr" defTabSz="913992">
                <a:defRPr/>
              </a:pPr>
              <a:r>
                <a:rPr lang="en-US" sz="1400" b="1" dirty="0">
                  <a:solidFill>
                    <a:srgbClr val="323232"/>
                  </a:solidFill>
                  <a:latin typeface="Lucida Sans" panose="020B0602030504020204" pitchFamily="34" charset="0"/>
                  <a:cs typeface="Calibri" pitchFamily="34" charset="0"/>
                </a:rPr>
                <a:t>interruption</a:t>
              </a:r>
            </a:p>
          </p:txBody>
        </p:sp>
        <p:sp>
          <p:nvSpPr>
            <p:cNvPr id="33" name="Rounded Rectangle 32"/>
            <p:cNvSpPr/>
            <p:nvPr/>
          </p:nvSpPr>
          <p:spPr bwMode="auto">
            <a:xfrm>
              <a:off x="5457056" y="1998290"/>
              <a:ext cx="3168352" cy="685801"/>
            </a:xfrm>
            <a:prstGeom prst="roundRect">
              <a:avLst/>
            </a:prstGeom>
            <a:solidFill>
              <a:schemeClr val="bg1"/>
            </a:solidFill>
            <a:ln w="12700">
              <a:solidFill>
                <a:schemeClr val="tx2">
                  <a:lumMod val="20000"/>
                  <a:lumOff val="8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F8F8F8"/>
                  </a:solidFill>
                  <a:latin typeface="Lucida Sans" panose="020B0602030504020204" pitchFamily="34" charset="0"/>
                  <a:cs typeface="Calibri" pitchFamily="34" charset="0"/>
                </a:rPr>
                <a:t>Outbreak response </a:t>
              </a:r>
            </a:p>
            <a:p>
              <a:pPr algn="ctr" defTabSz="913992">
                <a:defRPr/>
              </a:pPr>
              <a:r>
                <a:rPr lang="en-US" sz="1400" b="1" dirty="0">
                  <a:solidFill>
                    <a:srgbClr val="F8F8F8"/>
                  </a:solidFill>
                  <a:latin typeface="Lucida Sans" panose="020B0602030504020204" pitchFamily="34" charset="0"/>
                  <a:cs typeface="Calibri" pitchFamily="34" charset="0"/>
                </a:rPr>
                <a:t>(esp. </a:t>
              </a:r>
              <a:r>
                <a:rPr lang="en-US" sz="1400" b="1" dirty="0" err="1">
                  <a:solidFill>
                    <a:srgbClr val="F8F8F8"/>
                  </a:solidFill>
                  <a:latin typeface="Lucida Sans" panose="020B0602030504020204" pitchFamily="34" charset="0"/>
                  <a:cs typeface="Calibri" pitchFamily="34" charset="0"/>
                </a:rPr>
                <a:t>cVDPVs</a:t>
              </a:r>
              <a:r>
                <a:rPr lang="en-US" sz="1400" b="1" dirty="0">
                  <a:solidFill>
                    <a:srgbClr val="F8F8F8"/>
                  </a:solidFill>
                  <a:latin typeface="Lucida Sans" panose="020B0602030504020204" pitchFamily="34" charset="0"/>
                  <a:cs typeface="Calibri" pitchFamily="34" charset="0"/>
                </a:rPr>
                <a:t>)</a:t>
              </a:r>
            </a:p>
          </p:txBody>
        </p:sp>
        <p:sp>
          <p:nvSpPr>
            <p:cNvPr id="34" name="Rounded Rectangle 33"/>
            <p:cNvSpPr/>
            <p:nvPr/>
          </p:nvSpPr>
          <p:spPr bwMode="auto">
            <a:xfrm>
              <a:off x="3008784" y="3126110"/>
              <a:ext cx="2448272" cy="685801"/>
            </a:xfrm>
            <a:prstGeom prst="round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323232"/>
                  </a:solidFill>
                  <a:latin typeface="Lucida Sans" panose="020B0602030504020204" pitchFamily="34" charset="0"/>
                  <a:cs typeface="Calibri" pitchFamily="34" charset="0"/>
                </a:rPr>
                <a:t>RI strengthening &amp;</a:t>
              </a:r>
            </a:p>
            <a:p>
              <a:pPr algn="ctr" defTabSz="913992">
                <a:defRPr/>
              </a:pPr>
              <a:r>
                <a:rPr lang="en-US" sz="1400" b="1" dirty="0">
                  <a:solidFill>
                    <a:srgbClr val="323232"/>
                  </a:solidFill>
                  <a:latin typeface="Lucida Sans" panose="020B0602030504020204" pitchFamily="34" charset="0"/>
                  <a:cs typeface="Calibri" pitchFamily="34" charset="0"/>
                </a:rPr>
                <a:t>OPV2 pre-requisites</a:t>
              </a:r>
            </a:p>
          </p:txBody>
        </p:sp>
        <p:sp>
          <p:nvSpPr>
            <p:cNvPr id="35" name="Rounded Rectangle 34"/>
            <p:cNvSpPr/>
            <p:nvPr/>
          </p:nvSpPr>
          <p:spPr bwMode="auto">
            <a:xfrm>
              <a:off x="6825461" y="3126110"/>
              <a:ext cx="1799948" cy="685800"/>
            </a:xfrm>
            <a:prstGeom prst="roundRect">
              <a:avLst/>
            </a:prstGeom>
            <a:solidFill>
              <a:schemeClr val="tx2">
                <a:lumMod val="20000"/>
                <a:lumOff val="8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smtClean="0">
                  <a:solidFill>
                    <a:srgbClr val="323232"/>
                  </a:solidFill>
                  <a:latin typeface="Lucida Sans" panose="020B0602030504020204" pitchFamily="34" charset="0"/>
                  <a:cs typeface="Calibri" pitchFamily="34" charset="0"/>
                </a:rPr>
                <a:t>OPV</a:t>
              </a:r>
              <a:endParaRPr lang="en-US" sz="1400" b="1" dirty="0">
                <a:solidFill>
                  <a:srgbClr val="323232"/>
                </a:solidFill>
                <a:latin typeface="Lucida Sans" panose="020B0602030504020204" pitchFamily="34" charset="0"/>
                <a:cs typeface="Calibri" pitchFamily="34" charset="0"/>
              </a:endParaRPr>
            </a:p>
            <a:p>
              <a:pPr algn="ctr" defTabSz="913992">
                <a:defRPr/>
              </a:pPr>
              <a:r>
                <a:rPr lang="en-US" sz="1400" b="1" dirty="0">
                  <a:solidFill>
                    <a:srgbClr val="323232"/>
                  </a:solidFill>
                  <a:latin typeface="Lucida Sans" panose="020B0602030504020204" pitchFamily="34" charset="0"/>
                  <a:cs typeface="Calibri" pitchFamily="34" charset="0"/>
                </a:rPr>
                <a:t>withdrawal</a:t>
              </a:r>
            </a:p>
          </p:txBody>
        </p:sp>
      </p:grpSp>
      <p:sp>
        <p:nvSpPr>
          <p:cNvPr id="38" name="AutoShape 136"/>
          <p:cNvSpPr>
            <a:spLocks noChangeArrowheads="1"/>
          </p:cNvSpPr>
          <p:nvPr/>
        </p:nvSpPr>
        <p:spPr bwMode="auto">
          <a:xfrm rot="16200000" flipV="1">
            <a:off x="1081088" y="4625975"/>
            <a:ext cx="685800" cy="1949450"/>
          </a:xfrm>
          <a:prstGeom prst="upArrow">
            <a:avLst>
              <a:gd name="adj1" fmla="val 100000"/>
              <a:gd name="adj2" fmla="val 37542"/>
            </a:avLst>
          </a:prstGeom>
          <a:solidFill>
            <a:schemeClr val="bg1">
              <a:lumMod val="50000"/>
            </a:schemeClr>
          </a:solidFill>
          <a:ln>
            <a:noFill/>
          </a:ln>
          <a:extLst/>
        </p:spPr>
        <p:txBody>
          <a:bodyPr wrap="none" lIns="91429" tIns="45714" rIns="91429" bIns="45714" anchor="ctr"/>
          <a:lstStyle/>
          <a:p>
            <a:pPr defTabSz="912813" fontAlgn="base">
              <a:spcBef>
                <a:spcPct val="0"/>
              </a:spcBef>
              <a:spcAft>
                <a:spcPct val="0"/>
              </a:spcAft>
            </a:pPr>
            <a:endParaRPr lang="en-US" sz="1600" smtClean="0">
              <a:solidFill>
                <a:srgbClr val="000000"/>
              </a:solidFill>
            </a:endParaRPr>
          </a:p>
        </p:txBody>
      </p:sp>
      <p:sp>
        <p:nvSpPr>
          <p:cNvPr id="42015" name="Text Box 137"/>
          <p:cNvSpPr txBox="1">
            <a:spLocks noChangeArrowheads="1"/>
          </p:cNvSpPr>
          <p:nvPr/>
        </p:nvSpPr>
        <p:spPr bwMode="auto">
          <a:xfrm>
            <a:off x="449263" y="5206444"/>
            <a:ext cx="1857375"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ja-JP" sz="1600" b="1" dirty="0" smtClean="0">
                <a:solidFill>
                  <a:srgbClr val="FFFFFF"/>
                </a:solidFill>
                <a:latin typeface="Lucida Sans" panose="020B0602030504020204" pitchFamily="34" charset="0"/>
                <a:cs typeface="Calibri" pitchFamily="34" charset="0"/>
              </a:rPr>
              <a:t>Legacy Planning</a:t>
            </a:r>
            <a:endParaRPr lang="en-US" altLang="ja-JP" sz="1600" b="1" dirty="0" smtClean="0">
              <a:solidFill>
                <a:srgbClr val="FFFFFF"/>
              </a:solidFill>
              <a:latin typeface="Lucida Sans" panose="020B0602030504020204" pitchFamily="34" charset="0"/>
              <a:cs typeface="Calibri" pitchFamily="34" charset="0"/>
            </a:endParaRPr>
          </a:p>
        </p:txBody>
      </p:sp>
      <p:grpSp>
        <p:nvGrpSpPr>
          <p:cNvPr id="7" name="Group 6"/>
          <p:cNvGrpSpPr>
            <a:grpSpLocks/>
          </p:cNvGrpSpPr>
          <p:nvPr/>
        </p:nvGrpSpPr>
        <p:grpSpPr bwMode="auto">
          <a:xfrm>
            <a:off x="2688434" y="4046538"/>
            <a:ext cx="5205412" cy="1873250"/>
            <a:chOff x="3008783" y="4293096"/>
            <a:chExt cx="5638049" cy="1872208"/>
          </a:xfrm>
        </p:grpSpPr>
        <p:sp>
          <p:nvSpPr>
            <p:cNvPr id="36" name="Rounded Rectangle 35"/>
            <p:cNvSpPr/>
            <p:nvPr/>
          </p:nvSpPr>
          <p:spPr bwMode="auto">
            <a:xfrm>
              <a:off x="3008784" y="4293096"/>
              <a:ext cx="2469696" cy="685801"/>
            </a:xfrm>
            <a:prstGeom prst="roundRect">
              <a:avLst/>
            </a:prstGeom>
            <a:solidFill>
              <a:schemeClr val="bg1"/>
            </a:solidFill>
            <a:ln w="12700">
              <a:solidFill>
                <a:schemeClr val="tx2">
                  <a:lumMod val="20000"/>
                  <a:lumOff val="8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F8F8F8"/>
                  </a:solidFill>
                  <a:latin typeface="Lucida Sans" panose="020B0602030504020204" pitchFamily="34" charset="0"/>
                  <a:cs typeface="Calibri" pitchFamily="34" charset="0"/>
                </a:rPr>
                <a:t>Finalize long-term containment plans</a:t>
              </a:r>
            </a:p>
          </p:txBody>
        </p:sp>
        <p:sp>
          <p:nvSpPr>
            <p:cNvPr id="37" name="Rounded Rectangle 36"/>
            <p:cNvSpPr/>
            <p:nvPr/>
          </p:nvSpPr>
          <p:spPr bwMode="auto">
            <a:xfrm>
              <a:off x="5478480" y="4293096"/>
              <a:ext cx="3168352" cy="685801"/>
            </a:xfrm>
            <a:prstGeom prst="roundRect">
              <a:avLst/>
            </a:prstGeom>
            <a:solidFill>
              <a:schemeClr val="tx2">
                <a:lumMod val="20000"/>
                <a:lumOff val="80000"/>
              </a:schemeClr>
            </a:solidFill>
            <a:ln w="12700">
              <a:solidFill>
                <a:schemeClr val="tx2">
                  <a:lumMod val="20000"/>
                  <a:lumOff val="8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323232"/>
                  </a:solidFill>
                  <a:latin typeface="Lucida Sans" panose="020B0602030504020204" pitchFamily="34" charset="0"/>
                  <a:cs typeface="Calibri" pitchFamily="34" charset="0"/>
                </a:rPr>
                <a:t>Complete containment </a:t>
              </a:r>
            </a:p>
            <a:p>
              <a:pPr algn="ctr" defTabSz="913992">
                <a:defRPr/>
              </a:pPr>
              <a:r>
                <a:rPr lang="en-US" sz="1400" b="1" dirty="0">
                  <a:solidFill>
                    <a:srgbClr val="323232"/>
                  </a:solidFill>
                  <a:latin typeface="Lucida Sans" panose="020B0602030504020204" pitchFamily="34" charset="0"/>
                  <a:cs typeface="Calibri" pitchFamily="34" charset="0"/>
                </a:rPr>
                <a:t>&amp; certification globally</a:t>
              </a:r>
            </a:p>
          </p:txBody>
        </p:sp>
        <p:sp>
          <p:nvSpPr>
            <p:cNvPr id="40" name="Rounded Rectangle 39"/>
            <p:cNvSpPr/>
            <p:nvPr/>
          </p:nvSpPr>
          <p:spPr bwMode="auto">
            <a:xfrm>
              <a:off x="3008783" y="5479503"/>
              <a:ext cx="2469696" cy="685801"/>
            </a:xfrm>
            <a:prstGeom prst="roundRect">
              <a:avLst/>
            </a:prstGeom>
            <a:solidFill>
              <a:schemeClr val="bg1"/>
            </a:solidFill>
            <a:ln w="12700">
              <a:solidFill>
                <a:schemeClr val="tx2">
                  <a:lumMod val="20000"/>
                  <a:lumOff val="8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F8F8F8"/>
                  </a:solidFill>
                  <a:latin typeface="Lucida Sans" panose="020B0602030504020204" pitchFamily="34" charset="0"/>
                  <a:cs typeface="Calibri" pitchFamily="34" charset="0"/>
                </a:rPr>
                <a:t>Consultation &amp; strategic plan</a:t>
              </a:r>
            </a:p>
          </p:txBody>
        </p:sp>
        <p:sp>
          <p:nvSpPr>
            <p:cNvPr id="41" name="Rounded Rectangle 40"/>
            <p:cNvSpPr/>
            <p:nvPr/>
          </p:nvSpPr>
          <p:spPr bwMode="auto">
            <a:xfrm>
              <a:off x="5478479" y="5479503"/>
              <a:ext cx="3168352" cy="685801"/>
            </a:xfrm>
            <a:prstGeom prst="roundRect">
              <a:avLst/>
            </a:prstGeom>
            <a:solidFill>
              <a:schemeClr val="tx2">
                <a:lumMod val="20000"/>
                <a:lumOff val="80000"/>
              </a:schemeClr>
            </a:solidFill>
            <a:ln w="12700">
              <a:solidFill>
                <a:schemeClr val="tx2">
                  <a:lumMod val="20000"/>
                  <a:lumOff val="8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3992">
                <a:defRPr/>
              </a:pPr>
              <a:r>
                <a:rPr lang="en-US" sz="1400" b="1" dirty="0">
                  <a:solidFill>
                    <a:srgbClr val="323232"/>
                  </a:solidFill>
                  <a:latin typeface="Lucida Sans" panose="020B0602030504020204" pitchFamily="34" charset="0"/>
                  <a:cs typeface="Calibri" pitchFamily="34" charset="0"/>
                </a:rPr>
                <a:t>Initiate implementation of legacy plan</a:t>
              </a:r>
            </a:p>
          </p:txBody>
        </p:sp>
      </p:grpSp>
      <p:sp>
        <p:nvSpPr>
          <p:cNvPr id="59411" name="Text Box 150"/>
          <p:cNvSpPr txBox="1">
            <a:spLocks noChangeArrowheads="1"/>
          </p:cNvSpPr>
          <p:nvPr/>
        </p:nvSpPr>
        <p:spPr bwMode="auto">
          <a:xfrm>
            <a:off x="5570538" y="485775"/>
            <a:ext cx="1593850" cy="368300"/>
          </a:xfrm>
          <a:prstGeom prst="rect">
            <a:avLst/>
          </a:prstGeom>
          <a:solidFill>
            <a:schemeClr val="accent2"/>
          </a:solidFill>
          <a:ln>
            <a:noFill/>
          </a:ln>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ja-JP" b="1" dirty="0" smtClean="0">
                <a:solidFill>
                  <a:srgbClr val="FFFFFF"/>
                </a:solidFill>
                <a:latin typeface="Calibri" pitchFamily="34" charset="0"/>
                <a:cs typeface="Calibri" pitchFamily="34" charset="0"/>
              </a:rPr>
              <a:t>Last OPV2 use</a:t>
            </a:r>
            <a:endParaRPr lang="en-US" altLang="ja-JP" b="1" dirty="0" smtClean="0">
              <a:solidFill>
                <a:srgbClr val="FFFFFF"/>
              </a:solidFill>
              <a:latin typeface="Calibri" pitchFamily="34" charset="0"/>
              <a:cs typeface="Calibri" pitchFamily="34" charset="0"/>
            </a:endParaRPr>
          </a:p>
        </p:txBody>
      </p:sp>
      <p:sp>
        <p:nvSpPr>
          <p:cNvPr id="42030" name="AutoShape 151"/>
          <p:cNvSpPr>
            <a:spLocks noChangeArrowheads="1"/>
          </p:cNvSpPr>
          <p:nvPr/>
        </p:nvSpPr>
        <p:spPr bwMode="auto">
          <a:xfrm flipV="1">
            <a:off x="5991228" y="858838"/>
            <a:ext cx="266700" cy="233362"/>
          </a:xfrm>
          <a:prstGeom prst="triangle">
            <a:avLst>
              <a:gd name="adj" fmla="val 50000"/>
            </a:avLst>
          </a:prstGeom>
          <a:solidFill>
            <a:srgbClr val="FFFF00"/>
          </a:solidFill>
          <a:ln w="9525">
            <a:solidFill>
              <a:schemeClr val="tx1"/>
            </a:solidFill>
            <a:miter lim="800000"/>
            <a:headEnd/>
            <a:tailEnd/>
          </a:ln>
        </p:spPr>
        <p:txBody>
          <a:bodyPr rot="10800000" wrap="none" lIns="91429" tIns="45714" rIns="91429" bIns="45714" anchor="ctr"/>
          <a:lstStyle/>
          <a:p>
            <a:pPr algn="ctr" defTabSz="912813" fontAlgn="base">
              <a:spcBef>
                <a:spcPct val="0"/>
              </a:spcBef>
              <a:spcAft>
                <a:spcPct val="0"/>
              </a:spcAft>
            </a:pPr>
            <a:endParaRPr lang="en-US" smtClean="0">
              <a:solidFill>
                <a:srgbClr val="59452A"/>
              </a:solidFill>
            </a:endParaRPr>
          </a:p>
        </p:txBody>
      </p:sp>
      <p:sp>
        <p:nvSpPr>
          <p:cNvPr id="59413" name="Text Box 150"/>
          <p:cNvSpPr txBox="1">
            <a:spLocks noChangeArrowheads="1"/>
          </p:cNvSpPr>
          <p:nvPr/>
        </p:nvSpPr>
        <p:spPr bwMode="auto">
          <a:xfrm>
            <a:off x="195263" y="206375"/>
            <a:ext cx="1949450" cy="1200316"/>
          </a:xfrm>
          <a:prstGeom prst="rect">
            <a:avLst/>
          </a:prstGeom>
          <a:solidFill>
            <a:srgbClr val="7030A0"/>
          </a:solidFill>
          <a:ln>
            <a:noFill/>
          </a:ln>
          <a:extLst/>
        </p:spPr>
        <p:txBody>
          <a:bodyPr lIns="91429" tIns="45714" rIns="91429" bIns="45714">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fontAlgn="base">
              <a:spcBef>
                <a:spcPct val="0"/>
              </a:spcBef>
              <a:spcAft>
                <a:spcPct val="0"/>
              </a:spcAft>
              <a:defRPr>
                <a:solidFill>
                  <a:schemeClr val="tx1"/>
                </a:solidFill>
                <a:latin typeface="Arial" pitchFamily="34" charset="0"/>
                <a:cs typeface="Arial" pitchFamily="34" charset="0"/>
              </a:defRPr>
            </a:lvl6pPr>
            <a:lvl7pPr marL="2971800" indent="-228600" defTabSz="912813" fontAlgn="base">
              <a:spcBef>
                <a:spcPct val="0"/>
              </a:spcBef>
              <a:spcAft>
                <a:spcPct val="0"/>
              </a:spcAft>
              <a:defRPr>
                <a:solidFill>
                  <a:schemeClr val="tx1"/>
                </a:solidFill>
                <a:latin typeface="Arial" pitchFamily="34" charset="0"/>
                <a:cs typeface="Arial" pitchFamily="34" charset="0"/>
              </a:defRPr>
            </a:lvl7pPr>
            <a:lvl8pPr marL="3429000" indent="-228600" defTabSz="912813" fontAlgn="base">
              <a:spcBef>
                <a:spcPct val="0"/>
              </a:spcBef>
              <a:spcAft>
                <a:spcPct val="0"/>
              </a:spcAft>
              <a:defRPr>
                <a:solidFill>
                  <a:schemeClr val="tx1"/>
                </a:solidFill>
                <a:latin typeface="Arial" pitchFamily="34" charset="0"/>
                <a:cs typeface="Arial" pitchFamily="34" charset="0"/>
              </a:defRPr>
            </a:lvl8pPr>
            <a:lvl9pPr marL="3886200" indent="-228600" defTabSz="912813"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ja-JP" sz="2400" b="1" i="1" dirty="0" smtClean="0">
                <a:solidFill>
                  <a:srgbClr val="323232">
                    <a:lumMod val="10000"/>
                    <a:lumOff val="90000"/>
                  </a:srgbClr>
                </a:solidFill>
                <a:latin typeface="Calibri"/>
                <a:cs typeface="Calibri" pitchFamily="34" charset="0"/>
              </a:rPr>
              <a:t>Endgame Major </a:t>
            </a:r>
          </a:p>
          <a:p>
            <a:pPr algn="ctr" fontAlgn="base">
              <a:spcBef>
                <a:spcPct val="0"/>
              </a:spcBef>
              <a:spcAft>
                <a:spcPct val="0"/>
              </a:spcAft>
            </a:pPr>
            <a:r>
              <a:rPr lang="en-GB" altLang="ja-JP" sz="2400" b="1" i="1" dirty="0" smtClean="0">
                <a:solidFill>
                  <a:srgbClr val="323232">
                    <a:lumMod val="10000"/>
                    <a:lumOff val="90000"/>
                  </a:srgbClr>
                </a:solidFill>
                <a:latin typeface="Calibri"/>
                <a:cs typeface="Calibri" pitchFamily="34" charset="0"/>
              </a:rPr>
              <a:t>Objectives</a:t>
            </a:r>
            <a:endParaRPr lang="en-US" altLang="ja-JP" sz="2400" b="1" i="1" dirty="0" smtClean="0">
              <a:solidFill>
                <a:srgbClr val="323232">
                  <a:lumMod val="10000"/>
                  <a:lumOff val="90000"/>
                </a:srgbClr>
              </a:solidFill>
              <a:latin typeface="Calibri"/>
              <a:cs typeface="Calibri" pitchFamily="34" charset="0"/>
            </a:endParaRPr>
          </a:p>
        </p:txBody>
      </p:sp>
      <p:sp>
        <p:nvSpPr>
          <p:cNvPr id="42032" name="Text Box 65"/>
          <p:cNvSpPr txBox="1">
            <a:spLocks noChangeArrowheads="1"/>
          </p:cNvSpPr>
          <p:nvPr/>
        </p:nvSpPr>
        <p:spPr bwMode="auto">
          <a:xfrm>
            <a:off x="2509845" y="1092213"/>
            <a:ext cx="6097587" cy="6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630238">
              <a:defRPr>
                <a:solidFill>
                  <a:schemeClr val="tx1"/>
                </a:solidFill>
                <a:latin typeface="Arial" pitchFamily="34" charset="0"/>
                <a:cs typeface="Arial" pitchFamily="34" charset="0"/>
              </a:defRPr>
            </a:lvl1pPr>
            <a:lvl2pPr marL="742950" indent="-285750" defTabSz="630238">
              <a:defRPr>
                <a:solidFill>
                  <a:schemeClr val="tx1"/>
                </a:solidFill>
                <a:latin typeface="Arial" pitchFamily="34" charset="0"/>
                <a:cs typeface="Arial" pitchFamily="34" charset="0"/>
              </a:defRPr>
            </a:lvl2pPr>
            <a:lvl3pPr marL="1143000" indent="-228600" defTabSz="630238">
              <a:defRPr>
                <a:solidFill>
                  <a:schemeClr val="tx1"/>
                </a:solidFill>
                <a:latin typeface="Arial" pitchFamily="34" charset="0"/>
                <a:cs typeface="Arial" pitchFamily="34" charset="0"/>
              </a:defRPr>
            </a:lvl3pPr>
            <a:lvl4pPr marL="1600200" indent="-228600" defTabSz="630238">
              <a:defRPr>
                <a:solidFill>
                  <a:schemeClr val="tx1"/>
                </a:solidFill>
                <a:latin typeface="Arial" pitchFamily="34" charset="0"/>
                <a:cs typeface="Arial" pitchFamily="34" charset="0"/>
              </a:defRPr>
            </a:lvl4pPr>
            <a:lvl5pPr marL="2057400" indent="-228600" defTabSz="630238">
              <a:defRPr>
                <a:solidFill>
                  <a:schemeClr val="tx1"/>
                </a:solidFill>
                <a:latin typeface="Arial" pitchFamily="34" charset="0"/>
                <a:cs typeface="Arial" pitchFamily="34" charset="0"/>
              </a:defRPr>
            </a:lvl5pPr>
            <a:lvl6pPr marL="2514600" indent="-228600" defTabSz="630238" fontAlgn="base">
              <a:spcBef>
                <a:spcPct val="0"/>
              </a:spcBef>
              <a:spcAft>
                <a:spcPct val="0"/>
              </a:spcAft>
              <a:defRPr>
                <a:solidFill>
                  <a:schemeClr val="tx1"/>
                </a:solidFill>
                <a:latin typeface="Arial" pitchFamily="34" charset="0"/>
                <a:cs typeface="Arial" pitchFamily="34" charset="0"/>
              </a:defRPr>
            </a:lvl6pPr>
            <a:lvl7pPr marL="2971800" indent="-228600" defTabSz="630238" fontAlgn="base">
              <a:spcBef>
                <a:spcPct val="0"/>
              </a:spcBef>
              <a:spcAft>
                <a:spcPct val="0"/>
              </a:spcAft>
              <a:defRPr>
                <a:solidFill>
                  <a:schemeClr val="tx1"/>
                </a:solidFill>
                <a:latin typeface="Arial" pitchFamily="34" charset="0"/>
                <a:cs typeface="Arial" pitchFamily="34" charset="0"/>
              </a:defRPr>
            </a:lvl7pPr>
            <a:lvl8pPr marL="3429000" indent="-228600" defTabSz="630238" fontAlgn="base">
              <a:spcBef>
                <a:spcPct val="0"/>
              </a:spcBef>
              <a:spcAft>
                <a:spcPct val="0"/>
              </a:spcAft>
              <a:defRPr>
                <a:solidFill>
                  <a:schemeClr val="tx1"/>
                </a:solidFill>
                <a:latin typeface="Arial" pitchFamily="34" charset="0"/>
                <a:cs typeface="Arial" pitchFamily="34" charset="0"/>
              </a:defRPr>
            </a:lvl8pPr>
            <a:lvl9pPr marL="3886200" indent="-228600" defTabSz="630238"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ja-JP" sz="1700" b="1" dirty="0" smtClean="0">
                <a:solidFill>
                  <a:srgbClr val="000000"/>
                </a:solidFill>
              </a:rPr>
              <a:t>2013          2014          2015          2016          2017          2018	 </a:t>
            </a:r>
          </a:p>
        </p:txBody>
      </p:sp>
      <p:sp>
        <p:nvSpPr>
          <p:cNvPr id="2" name="Rounded Rectangle 1"/>
          <p:cNvSpPr/>
          <p:nvPr/>
        </p:nvSpPr>
        <p:spPr>
          <a:xfrm>
            <a:off x="4989513" y="2711464"/>
            <a:ext cx="3059112" cy="1008063"/>
          </a:xfrm>
          <a:prstGeom prst="round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fontAlgn="base">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3608403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91600" cy="914400"/>
          </a:xfrm>
          <a:solidFill>
            <a:srgbClr val="7030A0"/>
          </a:solidFill>
        </p:spPr>
        <p:txBody>
          <a:bodyPr>
            <a:normAutofit/>
          </a:bodyPr>
          <a:lstStyle/>
          <a:p>
            <a:r>
              <a:rPr lang="en-GB" sz="4000" b="1" dirty="0" smtClean="0">
                <a:solidFill>
                  <a:schemeClr val="bg1">
                    <a:lumMod val="10000"/>
                    <a:lumOff val="90000"/>
                  </a:schemeClr>
                </a:solidFill>
                <a:effectLst>
                  <a:outerShdw blurRad="38100" dist="38100" dir="2700000" algn="tl">
                    <a:srgbClr val="000000">
                      <a:alpha val="43137"/>
                    </a:srgbClr>
                  </a:outerShdw>
                </a:effectLst>
              </a:rPr>
              <a:t>Why is the Polio endgame needed?</a:t>
            </a:r>
            <a:r>
              <a:rPr lang="en-GB" sz="3600" b="1" dirty="0" smtClean="0">
                <a:solidFill>
                  <a:schemeClr val="bg1">
                    <a:lumMod val="10000"/>
                    <a:lumOff val="90000"/>
                  </a:schemeClr>
                </a:solidFill>
                <a:effectLst>
                  <a:outerShdw blurRad="38100" dist="38100" dir="2700000" algn="tl">
                    <a:srgbClr val="000000">
                      <a:alpha val="43137"/>
                    </a:srgbClr>
                  </a:outerShdw>
                </a:effectLst>
              </a:rPr>
              <a:t> </a:t>
            </a:r>
            <a:endParaRPr lang="en-GB" sz="3600" b="1" dirty="0">
              <a:solidFill>
                <a:schemeClr val="bg1">
                  <a:lumMod val="10000"/>
                  <a:lumOff val="9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1" y="1798637"/>
            <a:ext cx="8229600" cy="4525963"/>
          </a:xfrm>
        </p:spPr>
        <p:txBody>
          <a:bodyPr/>
          <a:lstStyle/>
          <a:p>
            <a:r>
              <a:rPr lang="en-GB" dirty="0" smtClean="0">
                <a:solidFill>
                  <a:schemeClr val="bg1"/>
                </a:solidFill>
              </a:rPr>
              <a:t>To secure the polio eradication forever, </a:t>
            </a:r>
            <a:r>
              <a:rPr lang="en-GB" dirty="0" smtClean="0">
                <a:solidFill>
                  <a:srgbClr val="C00000"/>
                </a:solidFill>
              </a:rPr>
              <a:t>all live polioviruses must be removed from populations, including all vaccine viruses</a:t>
            </a:r>
            <a:r>
              <a:rPr lang="en-GB" dirty="0" smtClean="0">
                <a:solidFill>
                  <a:schemeClr val="bg1"/>
                </a:solidFill>
              </a:rPr>
              <a:t>.</a:t>
            </a:r>
          </a:p>
          <a:p>
            <a:endParaRPr lang="en-GB" dirty="0" smtClean="0">
              <a:solidFill>
                <a:schemeClr val="bg1"/>
              </a:solidFill>
            </a:endParaRPr>
          </a:p>
          <a:p>
            <a:r>
              <a:rPr lang="en-GB" dirty="0" smtClean="0">
                <a:solidFill>
                  <a:schemeClr val="bg1"/>
                </a:solidFill>
              </a:rPr>
              <a:t>Without achieving this, polio eradication is not possible.</a:t>
            </a:r>
          </a:p>
          <a:p>
            <a:endParaRPr lang="en-GB" dirty="0">
              <a:solidFill>
                <a:schemeClr val="bg1"/>
              </a:solidFill>
            </a:endParaRPr>
          </a:p>
        </p:txBody>
      </p:sp>
      <p:sp>
        <p:nvSpPr>
          <p:cNvPr id="4" name="Rectangle 3"/>
          <p:cNvSpPr/>
          <p:nvPr/>
        </p:nvSpPr>
        <p:spPr>
          <a:xfrm>
            <a:off x="0" y="3551233"/>
            <a:ext cx="9144000" cy="1752600"/>
          </a:xfrm>
          <a:prstGeom prst="rect">
            <a:avLst/>
          </a:prstGeom>
          <a:solidFill>
            <a:schemeClr val="accent6">
              <a:lumMod val="60000"/>
              <a:lumOff val="40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srgbClr val="323232"/>
              </a:solidFill>
            </a:endParaRPr>
          </a:p>
        </p:txBody>
      </p:sp>
    </p:spTree>
    <p:extLst>
      <p:ext uri="{BB962C8B-B14F-4D97-AF65-F5344CB8AC3E}">
        <p14:creationId xmlns:p14="http://schemas.microsoft.com/office/powerpoint/2010/main" val="1700202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195263" y="1301995"/>
            <a:ext cx="8756650" cy="4529504"/>
          </a:xfrm>
          <a:prstGeom prst="rect">
            <a:avLst/>
          </a:prstGeom>
        </p:spPr>
        <p:txBody>
          <a:bodyPr>
            <a:normAutofit/>
          </a:bodyPr>
          <a:lstStyle/>
          <a:p>
            <a:pPr>
              <a:lnSpc>
                <a:spcPct val="80000"/>
              </a:lnSpc>
            </a:pPr>
            <a:r>
              <a:rPr lang="en-US" sz="2585" dirty="0">
                <a:solidFill>
                  <a:schemeClr val="bg1"/>
                </a:solidFill>
                <a:latin typeface="Calibri" panose="020F0502020204030204" pitchFamily="34" charset="0"/>
                <a:cs typeface="Calibri" panose="020F0502020204030204" pitchFamily="34" charset="0"/>
              </a:rPr>
              <a:t>VAPP (Vaccine Associated Paralytic Poliomyelitis): Vaccine virus acquires neurovirulence and causes paralysis in vaccine recipient or close contact </a:t>
            </a:r>
          </a:p>
          <a:p>
            <a:pPr marL="0" indent="0">
              <a:lnSpc>
                <a:spcPct val="80000"/>
              </a:lnSpc>
              <a:buNone/>
            </a:pPr>
            <a:endParaRPr lang="en-US" sz="2585" dirty="0">
              <a:solidFill>
                <a:schemeClr val="bg1"/>
              </a:solidFill>
              <a:latin typeface="Calibri" panose="020F0502020204030204" pitchFamily="34" charset="0"/>
              <a:cs typeface="Calibri" panose="020F0502020204030204" pitchFamily="34" charset="0"/>
            </a:endParaRPr>
          </a:p>
          <a:p>
            <a:pPr>
              <a:lnSpc>
                <a:spcPct val="80000"/>
              </a:lnSpc>
            </a:pPr>
            <a:r>
              <a:rPr lang="en-US" sz="2585" dirty="0">
                <a:solidFill>
                  <a:schemeClr val="bg1"/>
                </a:solidFill>
                <a:latin typeface="Calibri" panose="020F0502020204030204" pitchFamily="34" charset="0"/>
                <a:cs typeface="Calibri" panose="020F0502020204030204" pitchFamily="34" charset="0"/>
              </a:rPr>
              <a:t>VDPVs (Vaccine Derived Polio Viruses): Vaccine virus acquires the virulence and transmissibility characteristics of wild virus following prolonged multiplication in the gut or community</a:t>
            </a:r>
          </a:p>
          <a:p>
            <a:pPr>
              <a:lnSpc>
                <a:spcPct val="80000"/>
              </a:lnSpc>
              <a:buNone/>
            </a:pPr>
            <a:r>
              <a:rPr lang="en-US" sz="2585" dirty="0">
                <a:solidFill>
                  <a:schemeClr val="bg1"/>
                </a:solidFill>
                <a:latin typeface="Calibri" panose="020F0502020204030204" pitchFamily="34" charset="0"/>
                <a:cs typeface="Calibri" panose="020F0502020204030204" pitchFamily="34" charset="0"/>
              </a:rPr>
              <a:t>		</a:t>
            </a:r>
          </a:p>
          <a:p>
            <a:pPr>
              <a:lnSpc>
                <a:spcPct val="80000"/>
              </a:lnSpc>
              <a:buNone/>
            </a:pPr>
            <a:r>
              <a:rPr lang="en-US" sz="2585" dirty="0">
                <a:solidFill>
                  <a:schemeClr val="bg1"/>
                </a:solidFill>
                <a:latin typeface="Calibri" panose="020F0502020204030204" pitchFamily="34" charset="0"/>
                <a:cs typeface="Calibri" panose="020F0502020204030204" pitchFamily="34" charset="0"/>
              </a:rPr>
              <a:t>			Types of VDPVs:</a:t>
            </a:r>
          </a:p>
          <a:p>
            <a:pPr lvl="4">
              <a:lnSpc>
                <a:spcPct val="80000"/>
              </a:lnSpc>
              <a:buFont typeface="Courier New" panose="02070309020205020404" pitchFamily="49" charset="0"/>
              <a:buChar char="o"/>
              <a:tabLst>
                <a:tab pos="1154752" algn="l"/>
              </a:tabLst>
            </a:pPr>
            <a:r>
              <a:rPr lang="en-US" sz="1846" dirty="0">
                <a:solidFill>
                  <a:schemeClr val="bg1"/>
                </a:solidFill>
                <a:latin typeface="Calibri" panose="020F0502020204030204" pitchFamily="34" charset="0"/>
                <a:cs typeface="Calibri" panose="020F0502020204030204" pitchFamily="34" charset="0"/>
              </a:rPr>
              <a:t>circulating VDPVs (</a:t>
            </a:r>
            <a:r>
              <a:rPr lang="en-US" sz="1846" dirty="0" err="1">
                <a:solidFill>
                  <a:schemeClr val="bg1"/>
                </a:solidFill>
                <a:latin typeface="Calibri" panose="020F0502020204030204" pitchFamily="34" charset="0"/>
                <a:cs typeface="Calibri" panose="020F0502020204030204" pitchFamily="34" charset="0"/>
              </a:rPr>
              <a:t>cVDPVs</a:t>
            </a:r>
            <a:r>
              <a:rPr lang="en-US" sz="1846" dirty="0">
                <a:solidFill>
                  <a:schemeClr val="bg1"/>
                </a:solidFill>
                <a:latin typeface="Calibri" panose="020F0502020204030204" pitchFamily="34" charset="0"/>
                <a:cs typeface="Calibri" panose="020F0502020204030204" pitchFamily="34" charset="0"/>
              </a:rPr>
              <a:t>)</a:t>
            </a:r>
          </a:p>
          <a:p>
            <a:pPr lvl="4">
              <a:lnSpc>
                <a:spcPct val="80000"/>
              </a:lnSpc>
              <a:buFont typeface="Courier New" panose="02070309020205020404" pitchFamily="49" charset="0"/>
              <a:buChar char="o"/>
              <a:tabLst>
                <a:tab pos="1154752" algn="l"/>
              </a:tabLst>
            </a:pPr>
            <a:r>
              <a:rPr lang="en-US" sz="1846" dirty="0">
                <a:solidFill>
                  <a:schemeClr val="bg1"/>
                </a:solidFill>
                <a:latin typeface="Calibri" panose="020F0502020204030204" pitchFamily="34" charset="0"/>
                <a:cs typeface="Calibri" panose="020F0502020204030204" pitchFamily="34" charset="0"/>
              </a:rPr>
              <a:t>immunodeficient VDPVs (</a:t>
            </a:r>
            <a:r>
              <a:rPr lang="en-US" sz="1846" dirty="0" err="1">
                <a:solidFill>
                  <a:schemeClr val="bg1"/>
                </a:solidFill>
                <a:latin typeface="Calibri" panose="020F0502020204030204" pitchFamily="34" charset="0"/>
                <a:cs typeface="Calibri" panose="020F0502020204030204" pitchFamily="34" charset="0"/>
              </a:rPr>
              <a:t>iVDPVs</a:t>
            </a:r>
            <a:r>
              <a:rPr lang="en-US" sz="1846" dirty="0">
                <a:solidFill>
                  <a:schemeClr val="bg1"/>
                </a:solidFill>
                <a:latin typeface="Calibri" panose="020F0502020204030204" pitchFamily="34" charset="0"/>
                <a:cs typeface="Calibri" panose="020F0502020204030204" pitchFamily="34" charset="0"/>
              </a:rPr>
              <a:t>) </a:t>
            </a:r>
          </a:p>
          <a:p>
            <a:pPr lvl="4">
              <a:lnSpc>
                <a:spcPct val="80000"/>
              </a:lnSpc>
              <a:buFont typeface="Courier New" panose="02070309020205020404" pitchFamily="49" charset="0"/>
              <a:buChar char="o"/>
              <a:tabLst>
                <a:tab pos="1154752" algn="l"/>
              </a:tabLst>
            </a:pPr>
            <a:r>
              <a:rPr lang="en-US" sz="1846" dirty="0">
                <a:solidFill>
                  <a:schemeClr val="bg1"/>
                </a:solidFill>
                <a:latin typeface="Calibri" panose="020F0502020204030204" pitchFamily="34" charset="0"/>
                <a:cs typeface="Calibri" panose="020F0502020204030204" pitchFamily="34" charset="0"/>
              </a:rPr>
              <a:t>ambiguous VDPVs (</a:t>
            </a:r>
            <a:r>
              <a:rPr lang="en-US" sz="1846" dirty="0" err="1">
                <a:solidFill>
                  <a:schemeClr val="bg1"/>
                </a:solidFill>
                <a:latin typeface="Calibri" panose="020F0502020204030204" pitchFamily="34" charset="0"/>
                <a:cs typeface="Calibri" panose="020F0502020204030204" pitchFamily="34" charset="0"/>
              </a:rPr>
              <a:t>aVDPVs</a:t>
            </a:r>
            <a:r>
              <a:rPr lang="en-US" sz="1846" dirty="0">
                <a:solidFill>
                  <a:schemeClr val="bg1"/>
                </a:solidFill>
                <a:latin typeface="Calibri" panose="020F0502020204030204" pitchFamily="34" charset="0"/>
                <a:cs typeface="Calibri" panose="020F0502020204030204" pitchFamily="34" charset="0"/>
              </a:rPr>
              <a:t>) </a:t>
            </a:r>
          </a:p>
          <a:p>
            <a:pPr>
              <a:lnSpc>
                <a:spcPct val="80000"/>
              </a:lnSpc>
              <a:buFont typeface="Courier New" panose="02070309020205020404" pitchFamily="49" charset="0"/>
              <a:buChar char="o"/>
            </a:pPr>
            <a:endParaRPr lang="en-US" sz="2585" dirty="0">
              <a:solidFill>
                <a:schemeClr val="bg1"/>
              </a:solidFill>
              <a:latin typeface="Calibri" panose="020F0502020204030204" pitchFamily="34" charset="0"/>
              <a:cs typeface="Calibri" panose="020F0502020204030204" pitchFamily="34" charset="0"/>
            </a:endParaRPr>
          </a:p>
          <a:p>
            <a:pPr eaLnBrk="1" hangingPunct="1">
              <a:lnSpc>
                <a:spcPct val="80000"/>
              </a:lnSpc>
              <a:buFontTx/>
              <a:buNone/>
            </a:pPr>
            <a:endParaRPr lang="en-US" sz="2585"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3177" y="371431"/>
            <a:ext cx="9140824" cy="546945"/>
          </a:xfrm>
          <a:prstGeom prst="rect">
            <a:avLst/>
          </a:prstGeom>
          <a:solidFill>
            <a:srgbClr val="9900CC"/>
          </a:solidFill>
        </p:spPr>
        <p:txBody>
          <a:bodyPr wrap="square">
            <a:spAutoFit/>
          </a:bodyPr>
          <a:lstStyle/>
          <a:p>
            <a:pPr algn="ctr" defTabSz="913980"/>
            <a:r>
              <a:rPr lang="en-US" sz="2954" dirty="0">
                <a:solidFill>
                  <a:srgbClr val="F8F8F8"/>
                </a:solidFill>
                <a:cs typeface="Calibri" panose="020F0502020204030204" pitchFamily="34" charset="0"/>
              </a:rPr>
              <a:t>Paralysis associated with use of OPV</a:t>
            </a:r>
          </a:p>
        </p:txBody>
      </p:sp>
    </p:spTree>
    <p:extLst>
      <p:ext uri="{BB962C8B-B14F-4D97-AF65-F5344CB8AC3E}">
        <p14:creationId xmlns:p14="http://schemas.microsoft.com/office/powerpoint/2010/main" val="304876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76186532"/>
              </p:ext>
            </p:extLst>
          </p:nvPr>
        </p:nvGraphicFramePr>
        <p:xfrm>
          <a:off x="3538" y="152400"/>
          <a:ext cx="9140462" cy="61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71646267"/>
              </p:ext>
            </p:extLst>
          </p:nvPr>
        </p:nvGraphicFramePr>
        <p:xfrm>
          <a:off x="179512" y="2057400"/>
          <a:ext cx="8717891" cy="4482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9"/>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prstClr val="white"/>
                </a:solidFill>
              </a:rPr>
              <a:pPr/>
              <a:t>35</a:t>
            </a:fld>
            <a:endParaRPr lang="en-US" dirty="0">
              <a:solidFill>
                <a:prstClr val="white"/>
              </a:solidFill>
            </a:endParaRPr>
          </a:p>
        </p:txBody>
      </p:sp>
      <p:sp>
        <p:nvSpPr>
          <p:cNvPr id="3" name="Rectangle 2"/>
          <p:cNvSpPr/>
          <p:nvPr/>
        </p:nvSpPr>
        <p:spPr>
          <a:xfrm>
            <a:off x="1143000" y="1295400"/>
            <a:ext cx="6404702" cy="523220"/>
          </a:xfrm>
          <a:prstGeom prst="rect">
            <a:avLst/>
          </a:prstGeom>
          <a:noFill/>
          <a:effectLst/>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defTabSz="913980">
              <a:spcAft>
                <a:spcPts val="1200"/>
              </a:spcAft>
            </a:pPr>
            <a:r>
              <a:rPr lang="en-US" sz="2800" b="1" dirty="0">
                <a:solidFill>
                  <a:srgbClr val="C00000"/>
                </a:solidFill>
                <a:cs typeface="Arial" pitchFamily="34" charset="0"/>
              </a:rPr>
              <a:t>Risks of OPV2 now outweigh the benefits </a:t>
            </a:r>
          </a:p>
        </p:txBody>
      </p:sp>
    </p:spTree>
    <p:extLst>
      <p:ext uri="{BB962C8B-B14F-4D97-AF65-F5344CB8AC3E}">
        <p14:creationId xmlns:p14="http://schemas.microsoft.com/office/powerpoint/2010/main" val="52195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3" t="7832" r="4296" b="6699"/>
          <a:stretch/>
        </p:blipFill>
        <p:spPr bwMode="auto">
          <a:xfrm>
            <a:off x="76200" y="99830"/>
            <a:ext cx="8991600" cy="6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237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5634456"/>
              </p:ext>
            </p:extLst>
          </p:nvPr>
        </p:nvGraphicFramePr>
        <p:xfrm>
          <a:off x="381000" y="152400"/>
          <a:ext cx="84582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6200" y="1600206"/>
            <a:ext cx="9067800" cy="4525963"/>
          </a:xfrm>
        </p:spPr>
        <p:txBody>
          <a:bodyPr rtlCol="0">
            <a:normAutofit fontScale="92500" lnSpcReduction="20000"/>
          </a:bodyPr>
          <a:lstStyle/>
          <a:p>
            <a:pPr marL="342744" indent="-342744" defTabSz="913980" eaLnBrk="1" fontAlgn="auto" hangingPunct="1">
              <a:spcAft>
                <a:spcPts val="900"/>
              </a:spcAft>
              <a:buFont typeface="Arial" pitchFamily="34" charset="0"/>
              <a:buChar char="•"/>
              <a:defRPr/>
            </a:pPr>
            <a:r>
              <a:rPr lang="en-US" dirty="0" smtClean="0">
                <a:solidFill>
                  <a:schemeClr val="bg1"/>
                </a:solidFill>
              </a:rPr>
              <a:t>Globally synchronized, phased withdrawal of OPV strains, starting with OPV type 2</a:t>
            </a:r>
          </a:p>
          <a:p>
            <a:pPr marL="0" indent="0" defTabSz="913980" eaLnBrk="1" fontAlgn="auto" hangingPunct="1">
              <a:spcAft>
                <a:spcPts val="900"/>
              </a:spcAft>
              <a:buNone/>
              <a:defRPr/>
            </a:pPr>
            <a:endParaRPr lang="en-US" dirty="0" smtClean="0">
              <a:solidFill>
                <a:schemeClr val="bg1"/>
              </a:solidFill>
            </a:endParaRPr>
          </a:p>
          <a:p>
            <a:pPr marL="342744" indent="-342744" defTabSz="913980" eaLnBrk="1" fontAlgn="auto" hangingPunct="1">
              <a:spcAft>
                <a:spcPts val="900"/>
              </a:spcAft>
              <a:buFont typeface="Arial" pitchFamily="34" charset="0"/>
              <a:buChar char="•"/>
              <a:defRPr/>
            </a:pPr>
            <a:r>
              <a:rPr lang="en-US" dirty="0" smtClean="0">
                <a:solidFill>
                  <a:schemeClr val="bg1"/>
                </a:solidFill>
              </a:rPr>
              <a:t>OPV type 2 withdrawal means that tOPV (P1+P2+P3) must be replaced with bOPV (P1+P3)</a:t>
            </a:r>
          </a:p>
          <a:p>
            <a:pPr marL="342744" indent="-342744" defTabSz="913980" eaLnBrk="1" fontAlgn="auto" hangingPunct="1">
              <a:spcAft>
                <a:spcPts val="900"/>
              </a:spcAft>
              <a:buFont typeface="Arial" pitchFamily="34" charset="0"/>
              <a:buChar char="•"/>
              <a:defRPr/>
            </a:pPr>
            <a:endParaRPr lang="en-US" dirty="0">
              <a:solidFill>
                <a:schemeClr val="bg1"/>
              </a:solidFill>
            </a:endParaRPr>
          </a:p>
          <a:p>
            <a:pPr marL="342744" indent="-342744" defTabSz="913980" eaLnBrk="1" fontAlgn="auto" hangingPunct="1">
              <a:spcAft>
                <a:spcPts val="900"/>
              </a:spcAft>
              <a:defRPr/>
            </a:pPr>
            <a:r>
              <a:rPr lang="en-GB" dirty="0" smtClean="0">
                <a:solidFill>
                  <a:schemeClr val="bg1"/>
                </a:solidFill>
              </a:rPr>
              <a:t>Withdrawal </a:t>
            </a:r>
            <a:r>
              <a:rPr lang="en-GB" dirty="0">
                <a:solidFill>
                  <a:schemeClr val="bg1"/>
                </a:solidFill>
              </a:rPr>
              <a:t>of OPV type 2 will reduce risk of emergence of cVDPV type 2 and also reduce the burden of VAPP cases </a:t>
            </a:r>
            <a:r>
              <a:rPr lang="en-GB" dirty="0" smtClean="0">
                <a:solidFill>
                  <a:schemeClr val="bg1"/>
                </a:solidFill>
              </a:rPr>
              <a:t>due to OPV type </a:t>
            </a:r>
            <a:r>
              <a:rPr lang="en-GB" dirty="0">
                <a:solidFill>
                  <a:schemeClr val="bg1"/>
                </a:solidFill>
              </a:rPr>
              <a:t>2</a:t>
            </a:r>
          </a:p>
          <a:p>
            <a:pPr marL="342744" indent="-342744" defTabSz="913980" eaLnBrk="1" fontAlgn="auto" hangingPunct="1">
              <a:spcAft>
                <a:spcPts val="90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92381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70215414"/>
              </p:ext>
            </p:extLst>
          </p:nvPr>
        </p:nvGraphicFramePr>
        <p:xfrm>
          <a:off x="0" y="457200"/>
          <a:ext cx="90678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4294967295"/>
            <p:extLst>
              <p:ext uri="{D42A27DB-BD31-4B8C-83A1-F6EECF244321}">
                <p14:modId xmlns:p14="http://schemas.microsoft.com/office/powerpoint/2010/main" val="477812917"/>
              </p:ext>
            </p:extLst>
          </p:nvPr>
        </p:nvGraphicFramePr>
        <p:xfrm>
          <a:off x="-36512" y="3429000"/>
          <a:ext cx="9180512"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Straight Arrow Connector 5"/>
          <p:cNvCxnSpPr/>
          <p:nvPr/>
        </p:nvCxnSpPr>
        <p:spPr>
          <a:xfrm>
            <a:off x="4495800" y="2514600"/>
            <a:ext cx="0" cy="685800"/>
          </a:xfrm>
          <a:prstGeom prst="straightConnector1">
            <a:avLst/>
          </a:prstGeom>
          <a:ln w="7620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0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84"/>
            <a:ext cx="8991600" cy="1055077"/>
          </a:xfrm>
          <a:solidFill>
            <a:srgbClr val="7030A0"/>
          </a:solidFill>
        </p:spPr>
        <p:txBody>
          <a:bodyPr/>
          <a:lstStyle/>
          <a:p>
            <a:r>
              <a:rPr lang="en-US" b="1" dirty="0" smtClean="0">
                <a:solidFill>
                  <a:schemeClr val="bg1">
                    <a:lumMod val="10000"/>
                    <a:lumOff val="90000"/>
                  </a:schemeClr>
                </a:solidFill>
              </a:rPr>
              <a:t>How does IPV help? </a:t>
            </a:r>
            <a:endParaRPr lang="en-US" b="1" dirty="0">
              <a:solidFill>
                <a:schemeClr val="bg1">
                  <a:lumMod val="10000"/>
                  <a:lumOff val="90000"/>
                </a:schemeClr>
              </a:solidFill>
            </a:endParaRPr>
          </a:p>
        </p:txBody>
      </p:sp>
      <p:sp>
        <p:nvSpPr>
          <p:cNvPr id="3" name="TextBox 2"/>
          <p:cNvSpPr txBox="1"/>
          <p:nvPr/>
        </p:nvSpPr>
        <p:spPr>
          <a:xfrm>
            <a:off x="118582" y="1634340"/>
            <a:ext cx="8796818" cy="3320140"/>
          </a:xfrm>
          <a:prstGeom prst="rect">
            <a:avLst/>
          </a:prstGeom>
          <a:noFill/>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22041" indent="-422041" defTabSz="913980" eaLnBrk="1" fontAlgn="base" hangingPunct="1">
              <a:spcBef>
                <a:spcPts val="3877"/>
              </a:spcBef>
              <a:spcAft>
                <a:spcPct val="0"/>
              </a:spcAft>
              <a:buFont typeface="Wingdings" panose="05000000000000000000" pitchFamily="2" charset="2"/>
              <a:buChar char="§"/>
            </a:pPr>
            <a:r>
              <a:rPr lang="en-US" sz="2954" dirty="0">
                <a:solidFill>
                  <a:srgbClr val="1F02CE"/>
                </a:solidFill>
                <a:latin typeface="Calibri" pitchFamily="34" charset="0"/>
              </a:rPr>
              <a:t>Single dose of IPV, given to children previously vaccinated with OPV, boosts humoral and mucosal immunity significantly</a:t>
            </a:r>
          </a:p>
          <a:p>
            <a:pPr marL="422041" indent="-422041" defTabSz="913980" eaLnBrk="1" fontAlgn="base" hangingPunct="1">
              <a:spcBef>
                <a:spcPts val="3877"/>
              </a:spcBef>
              <a:spcAft>
                <a:spcPct val="0"/>
              </a:spcAft>
              <a:buFont typeface="Wingdings" panose="05000000000000000000" pitchFamily="2" charset="2"/>
              <a:buChar char="§"/>
            </a:pPr>
            <a:r>
              <a:rPr lang="en-US" sz="2954" dirty="0">
                <a:solidFill>
                  <a:srgbClr val="A50021"/>
                </a:solidFill>
                <a:latin typeface="Calibri" pitchFamily="34" charset="0"/>
              </a:rPr>
              <a:t>Single dose of IPV given to children that have not received OPV doses previously seroconverts 63% children and primes 99% children</a:t>
            </a:r>
          </a:p>
        </p:txBody>
      </p:sp>
    </p:spTree>
    <p:extLst>
      <p:ext uri="{BB962C8B-B14F-4D97-AF65-F5344CB8AC3E}">
        <p14:creationId xmlns:p14="http://schemas.microsoft.com/office/powerpoint/2010/main" val="150308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olioeradication.org/Portals/0/Image/Media/NewsStories/20150921_certifi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0796"/>
            <a:ext cx="4966939" cy="64285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35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How does IPV help? </a:t>
            </a:r>
            <a:endParaRPr lang="en-IN" dirty="0"/>
          </a:p>
        </p:txBody>
      </p:sp>
      <p:sp>
        <p:nvSpPr>
          <p:cNvPr id="4" name="Content Placeholder 3"/>
          <p:cNvSpPr>
            <a:spLocks noGrp="1"/>
          </p:cNvSpPr>
          <p:nvPr>
            <p:ph idx="1"/>
          </p:nvPr>
        </p:nvSpPr>
        <p:spPr/>
        <p:txBody>
          <a:bodyPr/>
          <a:lstStyle/>
          <a:p>
            <a:r>
              <a:rPr lang="en-IN" dirty="0" smtClean="0"/>
              <a:t>Will IPV provide good humoral immunity</a:t>
            </a:r>
          </a:p>
          <a:p>
            <a:r>
              <a:rPr lang="en-IN" dirty="0" smtClean="0"/>
              <a:t>Will IPV increase humoral immunity in OPV primed children? </a:t>
            </a:r>
          </a:p>
          <a:p>
            <a:r>
              <a:rPr lang="en-IN" dirty="0" smtClean="0"/>
              <a:t>Will IPV increase mucosal immunity? </a:t>
            </a:r>
          </a:p>
          <a:p>
            <a:r>
              <a:rPr lang="en-IN" dirty="0" smtClean="0"/>
              <a:t>Will IPV help in reducing VAPP?</a:t>
            </a:r>
          </a:p>
          <a:p>
            <a:r>
              <a:rPr lang="en-IN" dirty="0" smtClean="0"/>
              <a:t>What is the best age to give IPV? </a:t>
            </a:r>
          </a:p>
          <a:p>
            <a:r>
              <a:rPr lang="en-IN" dirty="0" smtClean="0"/>
              <a:t>How many IPV doses are needed?  </a:t>
            </a:r>
          </a:p>
          <a:p>
            <a:endParaRPr lang="en-IN" dirty="0"/>
          </a:p>
        </p:txBody>
      </p:sp>
    </p:spTree>
    <p:extLst>
      <p:ext uri="{BB962C8B-B14F-4D97-AF65-F5344CB8AC3E}">
        <p14:creationId xmlns:p14="http://schemas.microsoft.com/office/powerpoint/2010/main" val="60279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82" name="Object 134"/>
          <p:cNvGraphicFramePr>
            <a:graphicFrameLocks noGrp="1"/>
          </p:cNvGraphicFramePr>
          <p:nvPr>
            <p:ph sz="half" idx="4294967295"/>
          </p:nvPr>
        </p:nvGraphicFramePr>
        <p:xfrm>
          <a:off x="179388" y="1557338"/>
          <a:ext cx="5199062" cy="4529137"/>
        </p:xfrm>
        <a:graphic>
          <a:graphicData uri="http://schemas.openxmlformats.org/presentationml/2006/ole">
            <mc:AlternateContent xmlns:mc="http://schemas.openxmlformats.org/markup-compatibility/2006">
              <mc:Choice xmlns:v="urn:schemas-microsoft-com:vml" Requires="v">
                <p:oleObj spid="_x0000_s5127" name="Worksheet" r:id="rId4" imgW="5638795" imgH="4600478" progId="Excel.Sheet.8">
                  <p:embed/>
                </p:oleObj>
              </mc:Choice>
              <mc:Fallback>
                <p:oleObj name="Worksheet" r:id="rId4" imgW="5638795" imgH="4600478"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557338"/>
                        <a:ext cx="5199062" cy="452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83" name="TextBox 3"/>
          <p:cNvSpPr txBox="1">
            <a:spLocks noChangeArrowheads="1"/>
          </p:cNvSpPr>
          <p:nvPr/>
        </p:nvSpPr>
        <p:spPr bwMode="auto">
          <a:xfrm rot="10800000">
            <a:off x="-36513" y="2566988"/>
            <a:ext cx="488951" cy="3024187"/>
          </a:xfrm>
          <a:prstGeom prst="rect">
            <a:avLst/>
          </a:prstGeom>
          <a:noFill/>
          <a:ln w="9525">
            <a:noFill/>
            <a:miter lim="800000"/>
            <a:headEnd/>
            <a:tailEnd/>
          </a:ln>
        </p:spPr>
        <p:txBody>
          <a:bodyPr vert="eaVert">
            <a:spAutoFit/>
          </a:bodyPr>
          <a:lstStyle/>
          <a:p>
            <a:pPr algn="ctr" defTabSz="912813"/>
            <a:r>
              <a:rPr lang="en-GB" sz="2000">
                <a:solidFill>
                  <a:srgbClr val="000000"/>
                </a:solidFill>
              </a:rPr>
              <a:t>Percent seropositive</a:t>
            </a:r>
          </a:p>
        </p:txBody>
      </p:sp>
      <p:graphicFrame>
        <p:nvGraphicFramePr>
          <p:cNvPr id="3" name="Diagram 2"/>
          <p:cNvGraphicFramePr/>
          <p:nvPr>
            <p:extLst/>
          </p:nvPr>
        </p:nvGraphicFramePr>
        <p:xfrm>
          <a:off x="-71439" y="0"/>
          <a:ext cx="9215439" cy="15573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Oval 1"/>
          <p:cNvSpPr/>
          <p:nvPr/>
        </p:nvSpPr>
        <p:spPr>
          <a:xfrm>
            <a:off x="1835150" y="1557338"/>
            <a:ext cx="1296988" cy="41767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0">
              <a:defRPr/>
            </a:pPr>
            <a:endParaRPr lang="en-GB">
              <a:solidFill>
                <a:srgbClr val="323232"/>
              </a:solidFill>
            </a:endParaRPr>
          </a:p>
        </p:txBody>
      </p:sp>
      <p:sp>
        <p:nvSpPr>
          <p:cNvPr id="104586" name="Title 5"/>
          <p:cNvSpPr>
            <a:spLocks/>
          </p:cNvSpPr>
          <p:nvPr/>
        </p:nvSpPr>
        <p:spPr bwMode="auto">
          <a:xfrm>
            <a:off x="4356100" y="2636838"/>
            <a:ext cx="4608513" cy="2160587"/>
          </a:xfrm>
          <a:prstGeom prst="rect">
            <a:avLst/>
          </a:prstGeom>
          <a:noFill/>
          <a:ln w="9525">
            <a:noFill/>
            <a:miter lim="800000"/>
            <a:headEnd/>
            <a:tailEnd/>
          </a:ln>
        </p:spPr>
        <p:txBody>
          <a:bodyPr lIns="91398" tIns="45701" rIns="91398" bIns="45701" anchor="ctr"/>
          <a:lstStyle/>
          <a:p>
            <a:pPr defTabSz="913980" eaLnBrk="0" hangingPunct="0"/>
            <a:r>
              <a:rPr lang="en-GB" sz="3400" i="1">
                <a:solidFill>
                  <a:srgbClr val="1B587C"/>
                </a:solidFill>
              </a:rPr>
              <a:t>Impact of IPV vs. OPV booster in OPV vaccinated sero-negative children 9 months of age</a:t>
            </a:r>
          </a:p>
        </p:txBody>
      </p:sp>
      <p:sp>
        <p:nvSpPr>
          <p:cNvPr id="104587" name="Line 117"/>
          <p:cNvSpPr>
            <a:spLocks noChangeShapeType="1"/>
          </p:cNvSpPr>
          <p:nvPr/>
        </p:nvSpPr>
        <p:spPr bwMode="auto">
          <a:xfrm>
            <a:off x="3924300" y="1989138"/>
            <a:ext cx="0" cy="3600450"/>
          </a:xfrm>
          <a:prstGeom prst="line">
            <a:avLst/>
          </a:prstGeom>
          <a:noFill/>
          <a:ln w="9525">
            <a:solidFill>
              <a:srgbClr val="C0C0C0"/>
            </a:solidFill>
            <a:round/>
            <a:headEnd/>
            <a:tailEnd/>
          </a:ln>
        </p:spPr>
        <p:txBody>
          <a:bodyPr/>
          <a:lstStyle/>
          <a:p>
            <a:pPr defTabSz="913980"/>
            <a:endParaRPr lang="en-US">
              <a:solidFill>
                <a:srgbClr val="1B587C"/>
              </a:solidFill>
            </a:endParaRPr>
          </a:p>
        </p:txBody>
      </p:sp>
      <p:sp>
        <p:nvSpPr>
          <p:cNvPr id="4" name="TextBox 3"/>
          <p:cNvSpPr txBox="1"/>
          <p:nvPr/>
        </p:nvSpPr>
        <p:spPr>
          <a:xfrm>
            <a:off x="2195513" y="6308725"/>
            <a:ext cx="800100" cy="369888"/>
          </a:xfrm>
          <a:prstGeom prst="rect">
            <a:avLst/>
          </a:prstGeom>
          <a:noFill/>
        </p:spPr>
        <p:txBody>
          <a:bodyPr wrap="none">
            <a:spAutoFit/>
          </a:bodyPr>
          <a:lstStyle/>
          <a:p>
            <a:pPr defTabSz="913980">
              <a:defRPr/>
            </a:pPr>
            <a:r>
              <a:rPr lang="en-US" dirty="0">
                <a:solidFill>
                  <a:srgbClr val="1B587C"/>
                </a:solidFill>
              </a:rPr>
              <a:t>N=346</a:t>
            </a:r>
          </a:p>
        </p:txBody>
      </p:sp>
    </p:spTree>
    <p:custDataLst>
      <p:tags r:id="rId2"/>
    </p:custDataLst>
    <p:extLst>
      <p:ext uri="{BB962C8B-B14F-4D97-AF65-F5344CB8AC3E}">
        <p14:creationId xmlns:p14="http://schemas.microsoft.com/office/powerpoint/2010/main" val="173676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05508" name="Object 36"/>
          <p:cNvGraphicFramePr>
            <a:graphicFrameLocks/>
          </p:cNvGraphicFramePr>
          <p:nvPr>
            <p:extLst/>
          </p:nvPr>
        </p:nvGraphicFramePr>
        <p:xfrm>
          <a:off x="467486" y="1600200"/>
          <a:ext cx="4866514" cy="4445000"/>
        </p:xfrm>
        <a:graphic>
          <a:graphicData uri="http://schemas.openxmlformats.org/presentationml/2006/ole">
            <mc:AlternateContent xmlns:mc="http://schemas.openxmlformats.org/markup-compatibility/2006">
              <mc:Choice xmlns:v="urn:schemas-microsoft-com:vml" Requires="v">
                <p:oleObj spid="_x0000_s6151" name="Worksheet" r:id="rId4" imgW="5743532" imgH="4514909" progId="Excel.Sheet.8">
                  <p:embed/>
                </p:oleObj>
              </mc:Choice>
              <mc:Fallback>
                <p:oleObj name="Worksheet" r:id="rId4" imgW="5743532" imgH="451490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86" y="1600200"/>
                        <a:ext cx="4866514" cy="4445000"/>
                      </a:xfrm>
                      <a:prstGeom prst="rect">
                        <a:avLst/>
                      </a:prstGeom>
                      <a:noFill/>
                      <a:extLst/>
                    </p:spPr>
                  </p:pic>
                </p:oleObj>
              </mc:Fallback>
            </mc:AlternateContent>
          </a:graphicData>
        </a:graphic>
      </p:graphicFrame>
      <p:sp>
        <p:nvSpPr>
          <p:cNvPr id="105510" name="TextBox 1"/>
          <p:cNvSpPr txBox="1">
            <a:spLocks noChangeArrowheads="1"/>
          </p:cNvSpPr>
          <p:nvPr/>
        </p:nvSpPr>
        <p:spPr bwMode="auto">
          <a:xfrm>
            <a:off x="5410199" y="2209800"/>
            <a:ext cx="4067175" cy="3024187"/>
          </a:xfrm>
          <a:prstGeom prst="rect">
            <a:avLst/>
          </a:prstGeom>
          <a:noFill/>
          <a:ln w="9525">
            <a:noFill/>
            <a:miter lim="800000"/>
            <a:headEnd/>
            <a:tailEnd/>
          </a:ln>
        </p:spPr>
        <p:txBody>
          <a:bodyPr/>
          <a:lstStyle/>
          <a:p>
            <a:pPr marL="266700" indent="-266700" defTabSz="913980">
              <a:spcBef>
                <a:spcPct val="20000"/>
              </a:spcBef>
              <a:buFont typeface="Arial" charset="0"/>
              <a:buChar char="•"/>
            </a:pPr>
            <a:r>
              <a:rPr lang="en-US" sz="2800" i="1" dirty="0">
                <a:solidFill>
                  <a:srgbClr val="1B587C"/>
                </a:solidFill>
              </a:rPr>
              <a:t>Age: 6-9 months </a:t>
            </a:r>
          </a:p>
          <a:p>
            <a:pPr marL="266700" indent="-266700" defTabSz="913980">
              <a:spcBef>
                <a:spcPct val="20000"/>
              </a:spcBef>
              <a:buFont typeface="Arial" charset="0"/>
              <a:buChar char="•"/>
            </a:pPr>
            <a:r>
              <a:rPr lang="en-US" sz="2800" i="1" dirty="0">
                <a:solidFill>
                  <a:srgbClr val="1B587C"/>
                </a:solidFill>
              </a:rPr>
              <a:t>OPV primed children </a:t>
            </a:r>
          </a:p>
          <a:p>
            <a:pPr marL="266700" indent="-266700" defTabSz="913980">
              <a:spcBef>
                <a:spcPct val="20000"/>
              </a:spcBef>
              <a:buFont typeface="Arial" charset="0"/>
              <a:buChar char="•"/>
            </a:pPr>
            <a:r>
              <a:rPr lang="en-US" sz="2800" i="1" dirty="0">
                <a:solidFill>
                  <a:srgbClr val="1B587C"/>
                </a:solidFill>
              </a:rPr>
              <a:t>Single dose of IPV given at day 0 of study</a:t>
            </a:r>
          </a:p>
          <a:p>
            <a:pPr marL="266700" indent="-266700" defTabSz="913980">
              <a:spcBef>
                <a:spcPct val="20000"/>
              </a:spcBef>
              <a:buFont typeface="Arial" charset="0"/>
              <a:buChar char="•"/>
            </a:pPr>
            <a:r>
              <a:rPr lang="en-US" sz="2800" i="1" dirty="0">
                <a:solidFill>
                  <a:srgbClr val="1B587C"/>
                </a:solidFill>
              </a:rPr>
              <a:t>Blood collected at baseline &amp; 28 days</a:t>
            </a:r>
          </a:p>
        </p:txBody>
      </p:sp>
      <p:graphicFrame>
        <p:nvGraphicFramePr>
          <p:cNvPr id="3" name="Diagram 2"/>
          <p:cNvGraphicFramePr/>
          <p:nvPr>
            <p:extLst/>
          </p:nvPr>
        </p:nvGraphicFramePr>
        <p:xfrm>
          <a:off x="0" y="76200"/>
          <a:ext cx="9144000" cy="14401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6" name="Straight Connector 5"/>
          <p:cNvCxnSpPr/>
          <p:nvPr/>
        </p:nvCxnSpPr>
        <p:spPr>
          <a:xfrm>
            <a:off x="4713288" y="1989138"/>
            <a:ext cx="0" cy="309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513" name="TextBox 3"/>
          <p:cNvSpPr txBox="1">
            <a:spLocks noChangeArrowheads="1"/>
          </p:cNvSpPr>
          <p:nvPr/>
        </p:nvSpPr>
        <p:spPr bwMode="auto">
          <a:xfrm rot="10800000">
            <a:off x="0" y="1938696"/>
            <a:ext cx="488950" cy="3024187"/>
          </a:xfrm>
          <a:prstGeom prst="rect">
            <a:avLst/>
          </a:prstGeom>
          <a:noFill/>
          <a:ln w="9525">
            <a:noFill/>
            <a:miter lim="800000"/>
            <a:headEnd/>
            <a:tailEnd/>
          </a:ln>
        </p:spPr>
        <p:txBody>
          <a:bodyPr vert="eaVert">
            <a:spAutoFit/>
          </a:bodyPr>
          <a:lstStyle/>
          <a:p>
            <a:pPr algn="ctr" defTabSz="912813"/>
            <a:r>
              <a:rPr lang="en-GB" sz="2000" dirty="0">
                <a:solidFill>
                  <a:srgbClr val="000000"/>
                </a:solidFill>
              </a:rPr>
              <a:t>Percent seropositive</a:t>
            </a:r>
          </a:p>
        </p:txBody>
      </p:sp>
      <p:sp>
        <p:nvSpPr>
          <p:cNvPr id="2" name="TextBox 1"/>
          <p:cNvSpPr txBox="1"/>
          <p:nvPr/>
        </p:nvSpPr>
        <p:spPr>
          <a:xfrm>
            <a:off x="2771775" y="6237288"/>
            <a:ext cx="852488" cy="369887"/>
          </a:xfrm>
          <a:prstGeom prst="rect">
            <a:avLst/>
          </a:prstGeom>
          <a:noFill/>
        </p:spPr>
        <p:txBody>
          <a:bodyPr wrap="none">
            <a:spAutoFit/>
          </a:bodyPr>
          <a:lstStyle/>
          <a:p>
            <a:pPr defTabSz="913980">
              <a:defRPr/>
            </a:pPr>
            <a:r>
              <a:rPr lang="en-US" dirty="0">
                <a:solidFill>
                  <a:srgbClr val="1B587C"/>
                </a:solidFill>
              </a:rPr>
              <a:t>N= 862</a:t>
            </a:r>
          </a:p>
        </p:txBody>
      </p:sp>
    </p:spTree>
    <p:extLst>
      <p:ext uri="{BB962C8B-B14F-4D97-AF65-F5344CB8AC3E}">
        <p14:creationId xmlns:p14="http://schemas.microsoft.com/office/powerpoint/2010/main" val="216401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875" y="0"/>
          <a:ext cx="9144000" cy="98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38" name="Line 9"/>
          <p:cNvSpPr>
            <a:spLocks noChangeShapeType="1"/>
          </p:cNvSpPr>
          <p:nvPr/>
        </p:nvSpPr>
        <p:spPr bwMode="auto">
          <a:xfrm flipV="1">
            <a:off x="766983" y="4078767"/>
            <a:ext cx="4070384" cy="10185"/>
          </a:xfrm>
          <a:prstGeom prst="line">
            <a:avLst/>
          </a:prstGeom>
          <a:noFill/>
          <a:ln w="13">
            <a:solidFill>
              <a:schemeClr val="tx1"/>
            </a:solidFill>
            <a:round/>
            <a:headEnd/>
            <a:tailEnd/>
          </a:ln>
        </p:spPr>
        <p:txBody>
          <a:bodyPr/>
          <a:lstStyle/>
          <a:p>
            <a:pPr defTabSz="913980"/>
            <a:endParaRPr lang="en-US">
              <a:solidFill>
                <a:srgbClr val="1B587C"/>
              </a:solidFill>
            </a:endParaRPr>
          </a:p>
        </p:txBody>
      </p:sp>
      <p:sp>
        <p:nvSpPr>
          <p:cNvPr id="107539" name="Line 10"/>
          <p:cNvSpPr>
            <a:spLocks noChangeShapeType="1"/>
          </p:cNvSpPr>
          <p:nvPr/>
        </p:nvSpPr>
        <p:spPr bwMode="auto">
          <a:xfrm>
            <a:off x="766983" y="3234923"/>
            <a:ext cx="4070384" cy="0"/>
          </a:xfrm>
          <a:prstGeom prst="line">
            <a:avLst/>
          </a:prstGeom>
          <a:noFill/>
          <a:ln w="13">
            <a:solidFill>
              <a:schemeClr val="tx1"/>
            </a:solidFill>
            <a:round/>
            <a:headEnd/>
            <a:tailEnd/>
          </a:ln>
        </p:spPr>
        <p:txBody>
          <a:bodyPr/>
          <a:lstStyle/>
          <a:p>
            <a:pPr defTabSz="913980"/>
            <a:endParaRPr lang="en-US">
              <a:solidFill>
                <a:srgbClr val="1B587C"/>
              </a:solidFill>
            </a:endParaRPr>
          </a:p>
        </p:txBody>
      </p:sp>
      <p:sp>
        <p:nvSpPr>
          <p:cNvPr id="107540" name="Line 11"/>
          <p:cNvSpPr>
            <a:spLocks noChangeShapeType="1"/>
          </p:cNvSpPr>
          <p:nvPr/>
        </p:nvSpPr>
        <p:spPr bwMode="auto">
          <a:xfrm>
            <a:off x="766983" y="2386715"/>
            <a:ext cx="4070384" cy="0"/>
          </a:xfrm>
          <a:prstGeom prst="line">
            <a:avLst/>
          </a:prstGeom>
          <a:noFill/>
          <a:ln w="13">
            <a:solidFill>
              <a:schemeClr val="tx1"/>
            </a:solidFill>
            <a:round/>
            <a:headEnd/>
            <a:tailEnd/>
          </a:ln>
        </p:spPr>
        <p:txBody>
          <a:bodyPr/>
          <a:lstStyle/>
          <a:p>
            <a:pPr defTabSz="913980"/>
            <a:endParaRPr lang="en-US">
              <a:solidFill>
                <a:srgbClr val="1B587C"/>
              </a:solidFill>
            </a:endParaRPr>
          </a:p>
        </p:txBody>
      </p:sp>
      <p:sp>
        <p:nvSpPr>
          <p:cNvPr id="107541" name="Line 12"/>
          <p:cNvSpPr>
            <a:spLocks noChangeShapeType="1"/>
          </p:cNvSpPr>
          <p:nvPr/>
        </p:nvSpPr>
        <p:spPr bwMode="auto">
          <a:xfrm>
            <a:off x="766983" y="1542871"/>
            <a:ext cx="4070384" cy="0"/>
          </a:xfrm>
          <a:prstGeom prst="line">
            <a:avLst/>
          </a:prstGeom>
          <a:noFill/>
          <a:ln w="13">
            <a:solidFill>
              <a:schemeClr val="tx1"/>
            </a:solidFill>
            <a:round/>
            <a:headEnd/>
            <a:tailEnd/>
          </a:ln>
        </p:spPr>
        <p:txBody>
          <a:bodyPr/>
          <a:lstStyle/>
          <a:p>
            <a:pPr defTabSz="913980"/>
            <a:endParaRPr lang="en-US">
              <a:solidFill>
                <a:srgbClr val="1B587C"/>
              </a:solidFill>
            </a:endParaRPr>
          </a:p>
        </p:txBody>
      </p:sp>
      <p:sp>
        <p:nvSpPr>
          <p:cNvPr id="107542" name="Rectangle 10"/>
          <p:cNvSpPr>
            <a:spLocks noChangeArrowheads="1"/>
          </p:cNvSpPr>
          <p:nvPr/>
        </p:nvSpPr>
        <p:spPr bwMode="auto">
          <a:xfrm>
            <a:off x="874458" y="3758689"/>
            <a:ext cx="107474" cy="1168288"/>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43" name="Rectangle 11"/>
          <p:cNvSpPr>
            <a:spLocks noChangeArrowheads="1"/>
          </p:cNvSpPr>
          <p:nvPr/>
        </p:nvSpPr>
        <p:spPr bwMode="auto">
          <a:xfrm>
            <a:off x="981931" y="3329493"/>
            <a:ext cx="107474" cy="1597484"/>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44" name="Rectangle 12"/>
          <p:cNvSpPr>
            <a:spLocks noChangeArrowheads="1"/>
          </p:cNvSpPr>
          <p:nvPr/>
        </p:nvSpPr>
        <p:spPr bwMode="auto">
          <a:xfrm>
            <a:off x="1089404" y="1314451"/>
            <a:ext cx="102032" cy="3612526"/>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45" name="Rectangle 13"/>
          <p:cNvSpPr>
            <a:spLocks noChangeArrowheads="1"/>
          </p:cNvSpPr>
          <p:nvPr/>
        </p:nvSpPr>
        <p:spPr bwMode="auto">
          <a:xfrm>
            <a:off x="1266259" y="3464798"/>
            <a:ext cx="107474" cy="1462178"/>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46" name="Rectangle 14"/>
          <p:cNvSpPr>
            <a:spLocks noChangeArrowheads="1"/>
          </p:cNvSpPr>
          <p:nvPr/>
        </p:nvSpPr>
        <p:spPr bwMode="auto">
          <a:xfrm>
            <a:off x="1373732" y="3454614"/>
            <a:ext cx="102032" cy="1472362"/>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47" name="Rectangle 15"/>
          <p:cNvSpPr>
            <a:spLocks noChangeArrowheads="1"/>
          </p:cNvSpPr>
          <p:nvPr/>
        </p:nvSpPr>
        <p:spPr bwMode="auto">
          <a:xfrm>
            <a:off x="1481206" y="3101072"/>
            <a:ext cx="102032" cy="1825904"/>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48" name="Rectangle 16"/>
          <p:cNvSpPr>
            <a:spLocks noChangeArrowheads="1"/>
          </p:cNvSpPr>
          <p:nvPr/>
        </p:nvSpPr>
        <p:spPr bwMode="auto">
          <a:xfrm>
            <a:off x="1658061" y="4382843"/>
            <a:ext cx="107474" cy="544134"/>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49" name="Rectangle 17"/>
          <p:cNvSpPr>
            <a:spLocks noChangeArrowheads="1"/>
          </p:cNvSpPr>
          <p:nvPr/>
        </p:nvSpPr>
        <p:spPr bwMode="auto">
          <a:xfrm>
            <a:off x="1765534" y="4308642"/>
            <a:ext cx="103392" cy="618334"/>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50" name="Rectangle 29"/>
          <p:cNvSpPr>
            <a:spLocks noChangeArrowheads="1"/>
          </p:cNvSpPr>
          <p:nvPr/>
        </p:nvSpPr>
        <p:spPr bwMode="auto">
          <a:xfrm>
            <a:off x="1873008" y="3918728"/>
            <a:ext cx="103392" cy="1008249"/>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51" name="Rectangle 30"/>
          <p:cNvSpPr>
            <a:spLocks noChangeArrowheads="1"/>
          </p:cNvSpPr>
          <p:nvPr/>
        </p:nvSpPr>
        <p:spPr bwMode="auto">
          <a:xfrm>
            <a:off x="2195427" y="4612717"/>
            <a:ext cx="107474" cy="314259"/>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52" name="Rectangle 31"/>
          <p:cNvSpPr>
            <a:spLocks noChangeArrowheads="1"/>
          </p:cNvSpPr>
          <p:nvPr/>
        </p:nvSpPr>
        <p:spPr bwMode="auto">
          <a:xfrm>
            <a:off x="2302901" y="4088952"/>
            <a:ext cx="107474" cy="838024"/>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53" name="Rectangle 32"/>
          <p:cNvSpPr>
            <a:spLocks noChangeArrowheads="1"/>
          </p:cNvSpPr>
          <p:nvPr/>
        </p:nvSpPr>
        <p:spPr bwMode="auto">
          <a:xfrm>
            <a:off x="2410374" y="1692726"/>
            <a:ext cx="107474" cy="3234251"/>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54" name="Rectangle 33"/>
          <p:cNvSpPr>
            <a:spLocks noChangeArrowheads="1"/>
          </p:cNvSpPr>
          <p:nvPr/>
        </p:nvSpPr>
        <p:spPr bwMode="auto">
          <a:xfrm>
            <a:off x="2587229" y="3928913"/>
            <a:ext cx="107474" cy="998064"/>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55" name="Rectangle 34"/>
          <p:cNvSpPr>
            <a:spLocks noChangeArrowheads="1"/>
          </p:cNvSpPr>
          <p:nvPr/>
        </p:nvSpPr>
        <p:spPr bwMode="auto">
          <a:xfrm>
            <a:off x="2694703" y="3844528"/>
            <a:ext cx="107474" cy="1082448"/>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56" name="Rectangle 35"/>
          <p:cNvSpPr>
            <a:spLocks noChangeArrowheads="1"/>
          </p:cNvSpPr>
          <p:nvPr/>
        </p:nvSpPr>
        <p:spPr bwMode="auto">
          <a:xfrm>
            <a:off x="2802175" y="3329493"/>
            <a:ext cx="107474" cy="1597484"/>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57" name="Rectangle 36"/>
          <p:cNvSpPr>
            <a:spLocks noChangeArrowheads="1"/>
          </p:cNvSpPr>
          <p:nvPr/>
        </p:nvSpPr>
        <p:spPr bwMode="auto">
          <a:xfrm>
            <a:off x="2979030" y="4462862"/>
            <a:ext cx="107474" cy="464115"/>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58" name="Rectangle 37"/>
          <p:cNvSpPr>
            <a:spLocks noChangeArrowheads="1"/>
          </p:cNvSpPr>
          <p:nvPr/>
        </p:nvSpPr>
        <p:spPr bwMode="auto">
          <a:xfrm>
            <a:off x="3086504" y="4547246"/>
            <a:ext cx="107474" cy="379730"/>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59" name="Rectangle 38"/>
          <p:cNvSpPr>
            <a:spLocks noChangeArrowheads="1"/>
          </p:cNvSpPr>
          <p:nvPr/>
        </p:nvSpPr>
        <p:spPr bwMode="auto">
          <a:xfrm>
            <a:off x="3193977" y="4382843"/>
            <a:ext cx="107474" cy="544134"/>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60" name="Rectangle 39"/>
          <p:cNvSpPr>
            <a:spLocks noChangeArrowheads="1"/>
          </p:cNvSpPr>
          <p:nvPr/>
        </p:nvSpPr>
        <p:spPr bwMode="auto">
          <a:xfrm>
            <a:off x="3622511" y="4393027"/>
            <a:ext cx="103392" cy="533950"/>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61" name="Rectangle 40"/>
          <p:cNvSpPr>
            <a:spLocks noChangeArrowheads="1"/>
          </p:cNvSpPr>
          <p:nvPr/>
        </p:nvSpPr>
        <p:spPr bwMode="auto">
          <a:xfrm>
            <a:off x="3725903" y="4003112"/>
            <a:ext cx="103392" cy="923864"/>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62" name="Rectangle 41"/>
          <p:cNvSpPr>
            <a:spLocks noChangeArrowheads="1"/>
          </p:cNvSpPr>
          <p:nvPr/>
        </p:nvSpPr>
        <p:spPr bwMode="auto">
          <a:xfrm>
            <a:off x="3908199" y="4697102"/>
            <a:ext cx="103392" cy="229875"/>
          </a:xfrm>
          <a:prstGeom prst="rect">
            <a:avLst/>
          </a:prstGeom>
          <a:solidFill>
            <a:schemeClr val="tx1">
              <a:lumMod val="60000"/>
              <a:lumOff val="40000"/>
            </a:schemeClr>
          </a:solidFill>
          <a:ln w="0">
            <a:solidFill>
              <a:srgbClr val="1A476F"/>
            </a:solidFill>
            <a:miter lim="800000"/>
            <a:headEnd/>
            <a:tailEnd/>
          </a:ln>
        </p:spPr>
        <p:txBody>
          <a:bodyPr/>
          <a:lstStyle/>
          <a:p>
            <a:pPr defTabSz="912813"/>
            <a:endParaRPr lang="en-IN">
              <a:solidFill>
                <a:srgbClr val="000000"/>
              </a:solidFill>
            </a:endParaRPr>
          </a:p>
        </p:txBody>
      </p:sp>
      <p:sp>
        <p:nvSpPr>
          <p:cNvPr id="107563" name="Rectangle 42"/>
          <p:cNvSpPr>
            <a:spLocks noChangeArrowheads="1"/>
          </p:cNvSpPr>
          <p:nvPr/>
        </p:nvSpPr>
        <p:spPr bwMode="auto">
          <a:xfrm>
            <a:off x="4015672" y="4692737"/>
            <a:ext cx="97950" cy="234240"/>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64" name="Rectangle 43"/>
          <p:cNvSpPr>
            <a:spLocks noChangeArrowheads="1"/>
          </p:cNvSpPr>
          <p:nvPr/>
        </p:nvSpPr>
        <p:spPr bwMode="auto">
          <a:xfrm>
            <a:off x="4119064" y="4243172"/>
            <a:ext cx="107474" cy="683805"/>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65" name="Rectangle 44"/>
          <p:cNvSpPr>
            <a:spLocks noChangeArrowheads="1"/>
          </p:cNvSpPr>
          <p:nvPr/>
        </p:nvSpPr>
        <p:spPr bwMode="auto">
          <a:xfrm>
            <a:off x="4407474" y="4772757"/>
            <a:ext cx="103392" cy="154220"/>
          </a:xfrm>
          <a:prstGeom prst="rect">
            <a:avLst/>
          </a:prstGeom>
          <a:solidFill>
            <a:schemeClr val="tx1">
              <a:lumMod val="60000"/>
              <a:lumOff val="40000"/>
            </a:schemeClr>
          </a:solidFill>
          <a:ln w="0">
            <a:solidFill>
              <a:srgbClr val="90353B"/>
            </a:solidFill>
            <a:miter lim="800000"/>
            <a:headEnd/>
            <a:tailEnd/>
          </a:ln>
        </p:spPr>
        <p:txBody>
          <a:bodyPr/>
          <a:lstStyle/>
          <a:p>
            <a:pPr defTabSz="912813"/>
            <a:endParaRPr lang="en-IN">
              <a:solidFill>
                <a:srgbClr val="000000"/>
              </a:solidFill>
            </a:endParaRPr>
          </a:p>
        </p:txBody>
      </p:sp>
      <p:sp>
        <p:nvSpPr>
          <p:cNvPr id="107566" name="Rectangle 45"/>
          <p:cNvSpPr>
            <a:spLocks noChangeArrowheads="1"/>
          </p:cNvSpPr>
          <p:nvPr/>
        </p:nvSpPr>
        <p:spPr bwMode="auto">
          <a:xfrm>
            <a:off x="4510866" y="4772757"/>
            <a:ext cx="107474" cy="154220"/>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67" name="Line 46"/>
          <p:cNvSpPr>
            <a:spLocks noChangeShapeType="1"/>
          </p:cNvSpPr>
          <p:nvPr/>
        </p:nvSpPr>
        <p:spPr bwMode="auto">
          <a:xfrm flipV="1">
            <a:off x="815041" y="1314450"/>
            <a:ext cx="0" cy="3612526"/>
          </a:xfrm>
          <a:prstGeom prst="line">
            <a:avLst/>
          </a:prstGeom>
          <a:noFill/>
          <a:ln w="6">
            <a:solidFill>
              <a:schemeClr val="tx1"/>
            </a:solidFill>
            <a:round/>
            <a:headEnd/>
            <a:tailEnd/>
          </a:ln>
        </p:spPr>
        <p:txBody>
          <a:bodyPr/>
          <a:lstStyle/>
          <a:p>
            <a:pPr defTabSz="913980"/>
            <a:endParaRPr lang="en-US">
              <a:solidFill>
                <a:srgbClr val="1B587C"/>
              </a:solidFill>
            </a:endParaRPr>
          </a:p>
        </p:txBody>
      </p:sp>
      <p:sp>
        <p:nvSpPr>
          <p:cNvPr id="107568" name="Rectangle 48"/>
          <p:cNvSpPr>
            <a:spLocks noChangeArrowheads="1"/>
          </p:cNvSpPr>
          <p:nvPr/>
        </p:nvSpPr>
        <p:spPr bwMode="auto">
          <a:xfrm rot="16200000">
            <a:off x="583378" y="4783871"/>
            <a:ext cx="84965" cy="202636"/>
          </a:xfrm>
          <a:prstGeom prst="rect">
            <a:avLst/>
          </a:prstGeom>
          <a:noFill/>
          <a:ln w="9525">
            <a:noFill/>
            <a:miter lim="800000"/>
            <a:headEnd/>
            <a:tailEnd/>
          </a:ln>
        </p:spPr>
        <p:txBody>
          <a:bodyPr wrap="none" lIns="0" tIns="0" rIns="0" bIns="0">
            <a:spAutoFit/>
          </a:bodyPr>
          <a:lstStyle/>
          <a:p>
            <a:pPr defTabSz="912813"/>
            <a:r>
              <a:rPr lang="en-US" sz="1400">
                <a:solidFill>
                  <a:srgbClr val="000000"/>
                </a:solidFill>
              </a:rPr>
              <a:t>0</a:t>
            </a:r>
            <a:endParaRPr lang="en-US">
              <a:solidFill>
                <a:srgbClr val="000000"/>
              </a:solidFill>
            </a:endParaRPr>
          </a:p>
        </p:txBody>
      </p:sp>
      <p:sp>
        <p:nvSpPr>
          <p:cNvPr id="107569" name="Line 49"/>
          <p:cNvSpPr>
            <a:spLocks noChangeShapeType="1"/>
          </p:cNvSpPr>
          <p:nvPr/>
        </p:nvSpPr>
        <p:spPr bwMode="auto">
          <a:xfrm flipH="1">
            <a:off x="734776" y="4078767"/>
            <a:ext cx="80265" cy="0"/>
          </a:xfrm>
          <a:prstGeom prst="line">
            <a:avLst/>
          </a:prstGeom>
          <a:noFill/>
          <a:ln w="6">
            <a:solidFill>
              <a:srgbClr val="000000"/>
            </a:solidFill>
            <a:round/>
            <a:headEnd/>
            <a:tailEnd/>
          </a:ln>
        </p:spPr>
        <p:txBody>
          <a:bodyPr/>
          <a:lstStyle/>
          <a:p>
            <a:pPr defTabSz="913980"/>
            <a:endParaRPr lang="en-US">
              <a:solidFill>
                <a:srgbClr val="1B587C"/>
              </a:solidFill>
            </a:endParaRPr>
          </a:p>
        </p:txBody>
      </p:sp>
      <p:sp>
        <p:nvSpPr>
          <p:cNvPr id="107570" name="Rectangle 50"/>
          <p:cNvSpPr>
            <a:spLocks noChangeArrowheads="1"/>
          </p:cNvSpPr>
          <p:nvPr/>
        </p:nvSpPr>
        <p:spPr bwMode="auto">
          <a:xfrm rot="16200000">
            <a:off x="542193" y="3930312"/>
            <a:ext cx="171580" cy="205250"/>
          </a:xfrm>
          <a:prstGeom prst="rect">
            <a:avLst/>
          </a:prstGeom>
          <a:noFill/>
          <a:ln w="9525">
            <a:noFill/>
            <a:miter lim="800000"/>
            <a:headEnd/>
            <a:tailEnd/>
          </a:ln>
        </p:spPr>
        <p:txBody>
          <a:bodyPr wrap="none" lIns="0" tIns="0" rIns="0" bIns="0">
            <a:spAutoFit/>
          </a:bodyPr>
          <a:lstStyle/>
          <a:p>
            <a:pPr defTabSz="912813"/>
            <a:r>
              <a:rPr lang="en-US" sz="1400">
                <a:solidFill>
                  <a:srgbClr val="000000"/>
                </a:solidFill>
              </a:rPr>
              <a:t>10</a:t>
            </a:r>
            <a:endParaRPr lang="en-US">
              <a:solidFill>
                <a:srgbClr val="000000"/>
              </a:solidFill>
            </a:endParaRPr>
          </a:p>
        </p:txBody>
      </p:sp>
      <p:sp>
        <p:nvSpPr>
          <p:cNvPr id="107571" name="Line 51"/>
          <p:cNvSpPr>
            <a:spLocks noChangeShapeType="1"/>
          </p:cNvSpPr>
          <p:nvPr/>
        </p:nvSpPr>
        <p:spPr bwMode="auto">
          <a:xfrm flipH="1">
            <a:off x="734776" y="3234923"/>
            <a:ext cx="80265" cy="0"/>
          </a:xfrm>
          <a:prstGeom prst="line">
            <a:avLst/>
          </a:prstGeom>
          <a:noFill/>
          <a:ln w="6">
            <a:solidFill>
              <a:srgbClr val="000000"/>
            </a:solidFill>
            <a:round/>
            <a:headEnd/>
            <a:tailEnd/>
          </a:ln>
        </p:spPr>
        <p:txBody>
          <a:bodyPr/>
          <a:lstStyle/>
          <a:p>
            <a:pPr defTabSz="913980"/>
            <a:endParaRPr lang="en-US">
              <a:solidFill>
                <a:srgbClr val="1B587C"/>
              </a:solidFill>
            </a:endParaRPr>
          </a:p>
        </p:txBody>
      </p:sp>
      <p:sp>
        <p:nvSpPr>
          <p:cNvPr id="107572" name="Rectangle 52"/>
          <p:cNvSpPr>
            <a:spLocks noChangeArrowheads="1"/>
          </p:cNvSpPr>
          <p:nvPr/>
        </p:nvSpPr>
        <p:spPr bwMode="auto">
          <a:xfrm rot="16200000">
            <a:off x="542193" y="3086479"/>
            <a:ext cx="171580" cy="205250"/>
          </a:xfrm>
          <a:prstGeom prst="rect">
            <a:avLst/>
          </a:prstGeom>
          <a:noFill/>
          <a:ln w="9525">
            <a:noFill/>
            <a:miter lim="800000"/>
            <a:headEnd/>
            <a:tailEnd/>
          </a:ln>
        </p:spPr>
        <p:txBody>
          <a:bodyPr wrap="none" lIns="0" tIns="0" rIns="0" bIns="0">
            <a:spAutoFit/>
          </a:bodyPr>
          <a:lstStyle/>
          <a:p>
            <a:pPr defTabSz="912813"/>
            <a:r>
              <a:rPr lang="en-US" sz="1400">
                <a:solidFill>
                  <a:srgbClr val="000000"/>
                </a:solidFill>
              </a:rPr>
              <a:t>20</a:t>
            </a:r>
            <a:endParaRPr lang="en-US">
              <a:solidFill>
                <a:srgbClr val="000000"/>
              </a:solidFill>
            </a:endParaRPr>
          </a:p>
        </p:txBody>
      </p:sp>
      <p:sp>
        <p:nvSpPr>
          <p:cNvPr id="107573" name="Line 53"/>
          <p:cNvSpPr>
            <a:spLocks noChangeShapeType="1"/>
          </p:cNvSpPr>
          <p:nvPr/>
        </p:nvSpPr>
        <p:spPr bwMode="auto">
          <a:xfrm flipH="1">
            <a:off x="734776" y="2386715"/>
            <a:ext cx="80265" cy="0"/>
          </a:xfrm>
          <a:prstGeom prst="line">
            <a:avLst/>
          </a:prstGeom>
          <a:noFill/>
          <a:ln w="6">
            <a:solidFill>
              <a:srgbClr val="000000"/>
            </a:solidFill>
            <a:round/>
            <a:headEnd/>
            <a:tailEnd/>
          </a:ln>
        </p:spPr>
        <p:txBody>
          <a:bodyPr/>
          <a:lstStyle/>
          <a:p>
            <a:pPr defTabSz="913980"/>
            <a:endParaRPr lang="en-US">
              <a:solidFill>
                <a:srgbClr val="1B587C"/>
              </a:solidFill>
            </a:endParaRPr>
          </a:p>
        </p:txBody>
      </p:sp>
      <p:sp>
        <p:nvSpPr>
          <p:cNvPr id="107574" name="Rectangle 54"/>
          <p:cNvSpPr>
            <a:spLocks noChangeArrowheads="1"/>
          </p:cNvSpPr>
          <p:nvPr/>
        </p:nvSpPr>
        <p:spPr bwMode="auto">
          <a:xfrm rot="16200000">
            <a:off x="540896" y="2240157"/>
            <a:ext cx="169929" cy="202636"/>
          </a:xfrm>
          <a:prstGeom prst="rect">
            <a:avLst/>
          </a:prstGeom>
          <a:noFill/>
          <a:ln w="9525">
            <a:noFill/>
            <a:miter lim="800000"/>
            <a:headEnd/>
            <a:tailEnd/>
          </a:ln>
        </p:spPr>
        <p:txBody>
          <a:bodyPr wrap="none" lIns="0" tIns="0" rIns="0" bIns="0">
            <a:spAutoFit/>
          </a:bodyPr>
          <a:lstStyle/>
          <a:p>
            <a:pPr defTabSz="912813"/>
            <a:r>
              <a:rPr lang="en-US" sz="1400">
                <a:solidFill>
                  <a:srgbClr val="000000"/>
                </a:solidFill>
              </a:rPr>
              <a:t>30</a:t>
            </a:r>
            <a:endParaRPr lang="en-US">
              <a:solidFill>
                <a:srgbClr val="000000"/>
              </a:solidFill>
            </a:endParaRPr>
          </a:p>
        </p:txBody>
      </p:sp>
      <p:sp>
        <p:nvSpPr>
          <p:cNvPr id="107575" name="Line 55"/>
          <p:cNvSpPr>
            <a:spLocks noChangeShapeType="1"/>
          </p:cNvSpPr>
          <p:nvPr/>
        </p:nvSpPr>
        <p:spPr bwMode="auto">
          <a:xfrm flipH="1">
            <a:off x="734776" y="1542871"/>
            <a:ext cx="80265" cy="0"/>
          </a:xfrm>
          <a:prstGeom prst="line">
            <a:avLst/>
          </a:prstGeom>
          <a:noFill/>
          <a:ln w="6">
            <a:solidFill>
              <a:srgbClr val="000000"/>
            </a:solidFill>
            <a:round/>
            <a:headEnd/>
            <a:tailEnd/>
          </a:ln>
        </p:spPr>
        <p:txBody>
          <a:bodyPr/>
          <a:lstStyle/>
          <a:p>
            <a:pPr defTabSz="913980"/>
            <a:endParaRPr lang="en-US">
              <a:solidFill>
                <a:srgbClr val="1B587C"/>
              </a:solidFill>
            </a:endParaRPr>
          </a:p>
        </p:txBody>
      </p:sp>
      <p:sp>
        <p:nvSpPr>
          <p:cNvPr id="107576" name="Rectangle 56"/>
          <p:cNvSpPr>
            <a:spLocks noChangeArrowheads="1"/>
          </p:cNvSpPr>
          <p:nvPr/>
        </p:nvSpPr>
        <p:spPr bwMode="auto">
          <a:xfrm rot="16200000">
            <a:off x="540896" y="1396476"/>
            <a:ext cx="169929" cy="202636"/>
          </a:xfrm>
          <a:prstGeom prst="rect">
            <a:avLst/>
          </a:prstGeom>
          <a:noFill/>
          <a:ln w="9525">
            <a:noFill/>
            <a:miter lim="800000"/>
            <a:headEnd/>
            <a:tailEnd/>
          </a:ln>
        </p:spPr>
        <p:txBody>
          <a:bodyPr wrap="none" lIns="0" tIns="0" rIns="0" bIns="0">
            <a:spAutoFit/>
          </a:bodyPr>
          <a:lstStyle/>
          <a:p>
            <a:pPr defTabSz="912813"/>
            <a:r>
              <a:rPr lang="en-US" sz="1400">
                <a:solidFill>
                  <a:srgbClr val="000000"/>
                </a:solidFill>
              </a:rPr>
              <a:t>40</a:t>
            </a:r>
            <a:endParaRPr lang="en-US">
              <a:solidFill>
                <a:srgbClr val="000000"/>
              </a:solidFill>
            </a:endParaRPr>
          </a:p>
        </p:txBody>
      </p:sp>
      <p:sp>
        <p:nvSpPr>
          <p:cNvPr id="107577" name="Rectangle 60"/>
          <p:cNvSpPr>
            <a:spLocks noChangeArrowheads="1"/>
          </p:cNvSpPr>
          <p:nvPr/>
        </p:nvSpPr>
        <p:spPr bwMode="auto">
          <a:xfrm>
            <a:off x="1134894" y="5450159"/>
            <a:ext cx="620635" cy="260079"/>
          </a:xfrm>
          <a:prstGeom prst="rect">
            <a:avLst/>
          </a:prstGeom>
          <a:noFill/>
          <a:ln w="9525">
            <a:noFill/>
            <a:miter lim="800000"/>
            <a:headEnd/>
            <a:tailEnd/>
          </a:ln>
        </p:spPr>
        <p:txBody>
          <a:bodyPr wrap="none" lIns="0" tIns="0" rIns="0" bIns="0">
            <a:spAutoFit/>
          </a:bodyPr>
          <a:lstStyle/>
          <a:p>
            <a:pPr defTabSz="912813"/>
            <a:r>
              <a:rPr lang="en-US" b="1">
                <a:solidFill>
                  <a:srgbClr val="000000"/>
                </a:solidFill>
              </a:rPr>
              <a:t>Day 31</a:t>
            </a:r>
            <a:endParaRPr lang="en-US" sz="3200" b="1">
              <a:solidFill>
                <a:srgbClr val="000000"/>
              </a:solidFill>
            </a:endParaRPr>
          </a:p>
        </p:txBody>
      </p:sp>
      <p:sp>
        <p:nvSpPr>
          <p:cNvPr id="107578" name="Rectangle 61"/>
          <p:cNvSpPr>
            <a:spLocks noChangeArrowheads="1"/>
          </p:cNvSpPr>
          <p:nvPr/>
        </p:nvSpPr>
        <p:spPr bwMode="auto">
          <a:xfrm>
            <a:off x="2455636" y="5450873"/>
            <a:ext cx="618495" cy="257875"/>
          </a:xfrm>
          <a:prstGeom prst="rect">
            <a:avLst/>
          </a:prstGeom>
          <a:noFill/>
          <a:ln w="9525">
            <a:noFill/>
            <a:miter lim="800000"/>
            <a:headEnd/>
            <a:tailEnd/>
          </a:ln>
        </p:spPr>
        <p:txBody>
          <a:bodyPr wrap="none" lIns="0" tIns="0" rIns="0" bIns="0">
            <a:spAutoFit/>
          </a:bodyPr>
          <a:lstStyle/>
          <a:p>
            <a:pPr defTabSz="912813"/>
            <a:r>
              <a:rPr lang="en-US" b="1">
                <a:solidFill>
                  <a:srgbClr val="000000"/>
                </a:solidFill>
              </a:rPr>
              <a:t>Day 35</a:t>
            </a:r>
            <a:endParaRPr lang="en-US" sz="3200" b="1">
              <a:solidFill>
                <a:srgbClr val="000000"/>
              </a:solidFill>
            </a:endParaRPr>
          </a:p>
        </p:txBody>
      </p:sp>
      <p:sp>
        <p:nvSpPr>
          <p:cNvPr id="107579" name="Rectangle 62"/>
          <p:cNvSpPr>
            <a:spLocks noChangeArrowheads="1"/>
          </p:cNvSpPr>
          <p:nvPr/>
        </p:nvSpPr>
        <p:spPr bwMode="auto">
          <a:xfrm>
            <a:off x="3776834" y="5450159"/>
            <a:ext cx="620635" cy="260079"/>
          </a:xfrm>
          <a:prstGeom prst="rect">
            <a:avLst/>
          </a:prstGeom>
          <a:noFill/>
          <a:ln w="9525">
            <a:noFill/>
            <a:miter lim="800000"/>
            <a:headEnd/>
            <a:tailEnd/>
          </a:ln>
        </p:spPr>
        <p:txBody>
          <a:bodyPr wrap="none" lIns="0" tIns="0" rIns="0" bIns="0">
            <a:spAutoFit/>
          </a:bodyPr>
          <a:lstStyle/>
          <a:p>
            <a:pPr defTabSz="912813"/>
            <a:r>
              <a:rPr lang="en-US" b="1">
                <a:solidFill>
                  <a:srgbClr val="000000"/>
                </a:solidFill>
              </a:rPr>
              <a:t>Day 42</a:t>
            </a:r>
            <a:endParaRPr lang="en-US" sz="3200" b="1">
              <a:solidFill>
                <a:srgbClr val="000000"/>
              </a:solidFill>
            </a:endParaRPr>
          </a:p>
        </p:txBody>
      </p:sp>
      <p:sp>
        <p:nvSpPr>
          <p:cNvPr id="107580" name="Line 63"/>
          <p:cNvSpPr>
            <a:spLocks noChangeShapeType="1"/>
          </p:cNvSpPr>
          <p:nvPr/>
        </p:nvSpPr>
        <p:spPr bwMode="auto">
          <a:xfrm flipV="1">
            <a:off x="815041" y="4926977"/>
            <a:ext cx="4022327" cy="2623"/>
          </a:xfrm>
          <a:prstGeom prst="line">
            <a:avLst/>
          </a:prstGeom>
          <a:noFill/>
          <a:ln w="6">
            <a:solidFill>
              <a:schemeClr val="tx1"/>
            </a:solidFill>
            <a:round/>
            <a:headEnd/>
            <a:tailEnd/>
          </a:ln>
        </p:spPr>
        <p:txBody>
          <a:bodyPr/>
          <a:lstStyle/>
          <a:p>
            <a:pPr defTabSz="913980"/>
            <a:endParaRPr lang="en-US">
              <a:solidFill>
                <a:srgbClr val="1B587C"/>
              </a:solidFill>
            </a:endParaRPr>
          </a:p>
        </p:txBody>
      </p:sp>
      <p:sp>
        <p:nvSpPr>
          <p:cNvPr id="107581" name="Rectangle 70"/>
          <p:cNvSpPr>
            <a:spLocks noChangeArrowheads="1"/>
          </p:cNvSpPr>
          <p:nvPr/>
        </p:nvSpPr>
        <p:spPr bwMode="auto">
          <a:xfrm rot="18900000">
            <a:off x="539664" y="5197470"/>
            <a:ext cx="603373"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No Vaccine</a:t>
            </a:r>
            <a:endParaRPr lang="en-US">
              <a:solidFill>
                <a:srgbClr val="000000"/>
              </a:solidFill>
            </a:endParaRPr>
          </a:p>
        </p:txBody>
      </p:sp>
      <p:sp>
        <p:nvSpPr>
          <p:cNvPr id="107582" name="Rectangle 71"/>
          <p:cNvSpPr>
            <a:spLocks noChangeArrowheads="1"/>
          </p:cNvSpPr>
          <p:nvPr/>
        </p:nvSpPr>
        <p:spPr bwMode="auto">
          <a:xfrm rot="18900000">
            <a:off x="1186891" y="5088657"/>
            <a:ext cx="300930"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bOPV</a:t>
            </a:r>
            <a:endParaRPr lang="en-US">
              <a:solidFill>
                <a:srgbClr val="000000"/>
              </a:solidFill>
            </a:endParaRPr>
          </a:p>
        </p:txBody>
      </p:sp>
      <p:sp>
        <p:nvSpPr>
          <p:cNvPr id="107583" name="Rectangle 72"/>
          <p:cNvSpPr>
            <a:spLocks noChangeArrowheads="1"/>
          </p:cNvSpPr>
          <p:nvPr/>
        </p:nvSpPr>
        <p:spPr bwMode="auto">
          <a:xfrm rot="18900000">
            <a:off x="1684408" y="5042448"/>
            <a:ext cx="176929"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IPV</a:t>
            </a:r>
            <a:endParaRPr lang="en-US">
              <a:solidFill>
                <a:srgbClr val="000000"/>
              </a:solidFill>
            </a:endParaRPr>
          </a:p>
        </p:txBody>
      </p:sp>
      <p:sp>
        <p:nvSpPr>
          <p:cNvPr id="107584" name="Rectangle 73"/>
          <p:cNvSpPr>
            <a:spLocks noChangeArrowheads="1"/>
          </p:cNvSpPr>
          <p:nvPr/>
        </p:nvSpPr>
        <p:spPr bwMode="auto">
          <a:xfrm rot="18900000">
            <a:off x="1856801" y="5197470"/>
            <a:ext cx="603372"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No Vaccine</a:t>
            </a:r>
            <a:endParaRPr lang="en-US">
              <a:solidFill>
                <a:srgbClr val="000000"/>
              </a:solidFill>
            </a:endParaRPr>
          </a:p>
        </p:txBody>
      </p:sp>
      <p:sp>
        <p:nvSpPr>
          <p:cNvPr id="107585" name="Rectangle 74"/>
          <p:cNvSpPr>
            <a:spLocks noChangeArrowheads="1"/>
          </p:cNvSpPr>
          <p:nvPr/>
        </p:nvSpPr>
        <p:spPr bwMode="auto">
          <a:xfrm rot="18900000">
            <a:off x="2507051" y="5088657"/>
            <a:ext cx="300931"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bOPV</a:t>
            </a:r>
            <a:endParaRPr lang="en-US">
              <a:solidFill>
                <a:srgbClr val="000000"/>
              </a:solidFill>
            </a:endParaRPr>
          </a:p>
        </p:txBody>
      </p:sp>
      <p:sp>
        <p:nvSpPr>
          <p:cNvPr id="107586" name="Rectangle 75"/>
          <p:cNvSpPr>
            <a:spLocks noChangeArrowheads="1"/>
          </p:cNvSpPr>
          <p:nvPr/>
        </p:nvSpPr>
        <p:spPr bwMode="auto">
          <a:xfrm rot="18900000">
            <a:off x="3006008" y="5042166"/>
            <a:ext cx="178678" cy="158937"/>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IPV</a:t>
            </a:r>
            <a:endParaRPr lang="en-US">
              <a:solidFill>
                <a:srgbClr val="000000"/>
              </a:solidFill>
            </a:endParaRPr>
          </a:p>
        </p:txBody>
      </p:sp>
      <p:sp>
        <p:nvSpPr>
          <p:cNvPr id="107587" name="Rectangle 76"/>
          <p:cNvSpPr>
            <a:spLocks noChangeArrowheads="1"/>
          </p:cNvSpPr>
          <p:nvPr/>
        </p:nvSpPr>
        <p:spPr bwMode="auto">
          <a:xfrm rot="18900000">
            <a:off x="3178473" y="5197470"/>
            <a:ext cx="603372"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No Vaccine</a:t>
            </a:r>
            <a:endParaRPr lang="en-US">
              <a:solidFill>
                <a:srgbClr val="000000"/>
              </a:solidFill>
            </a:endParaRPr>
          </a:p>
        </p:txBody>
      </p:sp>
      <p:sp>
        <p:nvSpPr>
          <p:cNvPr id="107588" name="Rectangle 77"/>
          <p:cNvSpPr>
            <a:spLocks noChangeArrowheads="1"/>
          </p:cNvSpPr>
          <p:nvPr/>
        </p:nvSpPr>
        <p:spPr bwMode="auto">
          <a:xfrm rot="18900000">
            <a:off x="3824186" y="5088657"/>
            <a:ext cx="300931" cy="158004"/>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bOPV</a:t>
            </a:r>
            <a:endParaRPr lang="en-US">
              <a:solidFill>
                <a:srgbClr val="000000"/>
              </a:solidFill>
            </a:endParaRPr>
          </a:p>
        </p:txBody>
      </p:sp>
      <p:sp>
        <p:nvSpPr>
          <p:cNvPr id="107589" name="Rectangle 78"/>
          <p:cNvSpPr>
            <a:spLocks noChangeArrowheads="1"/>
          </p:cNvSpPr>
          <p:nvPr/>
        </p:nvSpPr>
        <p:spPr bwMode="auto">
          <a:xfrm rot="18900000">
            <a:off x="4321535" y="5042166"/>
            <a:ext cx="178678" cy="158937"/>
          </a:xfrm>
          <a:prstGeom prst="rect">
            <a:avLst/>
          </a:prstGeom>
          <a:noFill/>
          <a:ln w="9525">
            <a:noFill/>
            <a:miter lim="800000"/>
            <a:headEnd/>
            <a:tailEnd/>
          </a:ln>
        </p:spPr>
        <p:txBody>
          <a:bodyPr wrap="none" lIns="0" tIns="0" rIns="0" bIns="0">
            <a:spAutoFit/>
          </a:bodyPr>
          <a:lstStyle/>
          <a:p>
            <a:pPr defTabSz="912813"/>
            <a:r>
              <a:rPr lang="en-US" sz="1100">
                <a:solidFill>
                  <a:srgbClr val="000000"/>
                </a:solidFill>
              </a:rPr>
              <a:t>IPV</a:t>
            </a:r>
            <a:endParaRPr lang="en-US">
              <a:solidFill>
                <a:srgbClr val="000000"/>
              </a:solidFill>
            </a:endParaRPr>
          </a:p>
        </p:txBody>
      </p:sp>
      <p:sp>
        <p:nvSpPr>
          <p:cNvPr id="107590" name="Rectangle 79"/>
          <p:cNvSpPr>
            <a:spLocks noChangeArrowheads="1"/>
          </p:cNvSpPr>
          <p:nvPr/>
        </p:nvSpPr>
        <p:spPr bwMode="auto">
          <a:xfrm rot="16200000">
            <a:off x="-1526582" y="3082467"/>
            <a:ext cx="3781659" cy="290345"/>
          </a:xfrm>
          <a:prstGeom prst="rect">
            <a:avLst/>
          </a:prstGeom>
          <a:noFill/>
          <a:ln w="9525">
            <a:noFill/>
            <a:miter lim="800000"/>
            <a:headEnd/>
            <a:tailEnd/>
          </a:ln>
        </p:spPr>
        <p:txBody>
          <a:bodyPr wrap="none" lIns="0" tIns="0" rIns="0" bIns="0">
            <a:spAutoFit/>
          </a:bodyPr>
          <a:lstStyle/>
          <a:p>
            <a:pPr defTabSz="912813"/>
            <a:r>
              <a:rPr lang="en-US" sz="2000" dirty="0">
                <a:solidFill>
                  <a:srgbClr val="000000"/>
                </a:solidFill>
              </a:rPr>
              <a:t>P1 excretion after day 28 challenge (%)</a:t>
            </a:r>
            <a:endParaRPr lang="en-US" dirty="0">
              <a:solidFill>
                <a:srgbClr val="000000"/>
              </a:solidFill>
            </a:endParaRPr>
          </a:p>
        </p:txBody>
      </p:sp>
      <p:sp>
        <p:nvSpPr>
          <p:cNvPr id="60" name="Rectangle 81"/>
          <p:cNvSpPr>
            <a:spLocks noChangeArrowheads="1"/>
          </p:cNvSpPr>
          <p:nvPr/>
        </p:nvSpPr>
        <p:spPr bwMode="auto">
          <a:xfrm>
            <a:off x="179512" y="5961063"/>
            <a:ext cx="417513" cy="228600"/>
          </a:xfrm>
          <a:prstGeom prst="rect">
            <a:avLst/>
          </a:prstGeom>
          <a:solidFill>
            <a:schemeClr val="tx1">
              <a:lumMod val="60000"/>
              <a:lumOff val="40000"/>
            </a:schemeClr>
          </a:solidFill>
          <a:ln w="0">
            <a:solidFill>
              <a:srgbClr val="1A476F"/>
            </a:solidFill>
            <a:prstDash val="solid"/>
            <a:miter lim="800000"/>
            <a:headEnd/>
            <a:tailEnd/>
          </a:ln>
        </p:spPr>
        <p:txBody>
          <a:bodyPr/>
          <a:lstStyle/>
          <a:p>
            <a:pPr defTabSz="913980">
              <a:defRPr/>
            </a:pPr>
            <a:endParaRPr lang="en-US">
              <a:solidFill>
                <a:prstClr val="black"/>
              </a:solidFill>
            </a:endParaRPr>
          </a:p>
        </p:txBody>
      </p:sp>
      <p:sp>
        <p:nvSpPr>
          <p:cNvPr id="107524" name="Rectangle 82"/>
          <p:cNvSpPr>
            <a:spLocks noChangeArrowheads="1"/>
          </p:cNvSpPr>
          <p:nvPr/>
        </p:nvSpPr>
        <p:spPr bwMode="auto">
          <a:xfrm>
            <a:off x="2267744" y="5978525"/>
            <a:ext cx="415925" cy="228600"/>
          </a:xfrm>
          <a:prstGeom prst="rect">
            <a:avLst/>
          </a:prstGeom>
          <a:solidFill>
            <a:srgbClr val="FF6600"/>
          </a:solidFill>
          <a:ln w="0">
            <a:solidFill>
              <a:srgbClr val="90353B"/>
            </a:solidFill>
            <a:miter lim="800000"/>
            <a:headEnd/>
            <a:tailEnd/>
          </a:ln>
        </p:spPr>
        <p:txBody>
          <a:bodyPr/>
          <a:lstStyle/>
          <a:p>
            <a:pPr defTabSz="912813"/>
            <a:endParaRPr lang="en-IN">
              <a:solidFill>
                <a:srgbClr val="000000"/>
              </a:solidFill>
            </a:endParaRPr>
          </a:p>
        </p:txBody>
      </p:sp>
      <p:sp>
        <p:nvSpPr>
          <p:cNvPr id="107525" name="Rectangle 83"/>
          <p:cNvSpPr>
            <a:spLocks noChangeArrowheads="1"/>
          </p:cNvSpPr>
          <p:nvPr/>
        </p:nvSpPr>
        <p:spPr bwMode="auto">
          <a:xfrm>
            <a:off x="3923928" y="5978525"/>
            <a:ext cx="415925" cy="228600"/>
          </a:xfrm>
          <a:prstGeom prst="rect">
            <a:avLst/>
          </a:prstGeom>
          <a:solidFill>
            <a:srgbClr val="92D050"/>
          </a:solidFill>
          <a:ln w="0">
            <a:solidFill>
              <a:srgbClr val="55752F"/>
            </a:solidFill>
            <a:miter lim="800000"/>
            <a:headEnd/>
            <a:tailEnd/>
          </a:ln>
        </p:spPr>
        <p:txBody>
          <a:bodyPr/>
          <a:lstStyle/>
          <a:p>
            <a:pPr defTabSz="912813"/>
            <a:endParaRPr lang="en-IN">
              <a:solidFill>
                <a:srgbClr val="000000"/>
              </a:solidFill>
            </a:endParaRPr>
          </a:p>
        </p:txBody>
      </p:sp>
      <p:sp>
        <p:nvSpPr>
          <p:cNvPr id="107526" name="Rectangle 84"/>
          <p:cNvSpPr>
            <a:spLocks noChangeArrowheads="1"/>
          </p:cNvSpPr>
          <p:nvPr/>
        </p:nvSpPr>
        <p:spPr bwMode="auto">
          <a:xfrm>
            <a:off x="635622" y="5961063"/>
            <a:ext cx="1056058" cy="246221"/>
          </a:xfrm>
          <a:prstGeom prst="rect">
            <a:avLst/>
          </a:prstGeom>
          <a:noFill/>
          <a:ln w="9525">
            <a:noFill/>
            <a:miter lim="800000"/>
            <a:headEnd/>
            <a:tailEnd/>
          </a:ln>
        </p:spPr>
        <p:txBody>
          <a:bodyPr wrap="none" lIns="0" tIns="0" rIns="0" bIns="0">
            <a:spAutoFit/>
          </a:bodyPr>
          <a:lstStyle/>
          <a:p>
            <a:pPr defTabSz="912813"/>
            <a:r>
              <a:rPr lang="en-US" sz="1600" dirty="0">
                <a:solidFill>
                  <a:srgbClr val="000000"/>
                </a:solidFill>
              </a:rPr>
              <a:t>6-11 months</a:t>
            </a:r>
          </a:p>
        </p:txBody>
      </p:sp>
      <p:sp>
        <p:nvSpPr>
          <p:cNvPr id="107527" name="Rectangle 85"/>
          <p:cNvSpPr>
            <a:spLocks noChangeArrowheads="1"/>
          </p:cNvSpPr>
          <p:nvPr/>
        </p:nvSpPr>
        <p:spPr bwMode="auto">
          <a:xfrm>
            <a:off x="2788737" y="5978525"/>
            <a:ext cx="559127" cy="246221"/>
          </a:xfrm>
          <a:prstGeom prst="rect">
            <a:avLst/>
          </a:prstGeom>
          <a:noFill/>
          <a:ln w="9525">
            <a:noFill/>
            <a:miter lim="800000"/>
            <a:headEnd/>
            <a:tailEnd/>
          </a:ln>
        </p:spPr>
        <p:txBody>
          <a:bodyPr wrap="none" lIns="0" tIns="0" rIns="0" bIns="0">
            <a:spAutoFit/>
          </a:bodyPr>
          <a:lstStyle/>
          <a:p>
            <a:pPr defTabSz="912813"/>
            <a:r>
              <a:rPr lang="en-US" sz="1600" dirty="0">
                <a:solidFill>
                  <a:srgbClr val="000000"/>
                </a:solidFill>
              </a:rPr>
              <a:t>5-6 </a:t>
            </a:r>
            <a:r>
              <a:rPr lang="en-US" sz="1600" dirty="0" err="1">
                <a:solidFill>
                  <a:srgbClr val="000000"/>
                </a:solidFill>
              </a:rPr>
              <a:t>yrs</a:t>
            </a:r>
            <a:endParaRPr lang="en-US" sz="1600" dirty="0">
              <a:solidFill>
                <a:srgbClr val="000000"/>
              </a:solidFill>
            </a:endParaRPr>
          </a:p>
        </p:txBody>
      </p:sp>
      <p:sp>
        <p:nvSpPr>
          <p:cNvPr id="107528" name="Rectangle 86"/>
          <p:cNvSpPr>
            <a:spLocks noChangeArrowheads="1"/>
          </p:cNvSpPr>
          <p:nvPr/>
        </p:nvSpPr>
        <p:spPr bwMode="auto">
          <a:xfrm>
            <a:off x="4380546" y="5978525"/>
            <a:ext cx="767518" cy="246221"/>
          </a:xfrm>
          <a:prstGeom prst="rect">
            <a:avLst/>
          </a:prstGeom>
          <a:noFill/>
          <a:ln w="9525">
            <a:noFill/>
            <a:miter lim="800000"/>
            <a:headEnd/>
            <a:tailEnd/>
          </a:ln>
        </p:spPr>
        <p:txBody>
          <a:bodyPr wrap="none" lIns="0" tIns="0" rIns="0" bIns="0">
            <a:spAutoFit/>
          </a:bodyPr>
          <a:lstStyle/>
          <a:p>
            <a:pPr defTabSz="912813"/>
            <a:r>
              <a:rPr lang="en-US" sz="1600" dirty="0">
                <a:solidFill>
                  <a:srgbClr val="000000"/>
                </a:solidFill>
              </a:rPr>
              <a:t>10-11 </a:t>
            </a:r>
            <a:r>
              <a:rPr lang="en-US" sz="1600" dirty="0" err="1">
                <a:solidFill>
                  <a:srgbClr val="000000"/>
                </a:solidFill>
              </a:rPr>
              <a:t>yrs</a:t>
            </a:r>
            <a:endParaRPr lang="en-US" sz="1600" dirty="0">
              <a:solidFill>
                <a:srgbClr val="000000"/>
              </a:solidFill>
            </a:endParaRPr>
          </a:p>
        </p:txBody>
      </p:sp>
      <p:cxnSp>
        <p:nvCxnSpPr>
          <p:cNvPr id="66" name="Straight Connector 65"/>
          <p:cNvCxnSpPr/>
          <p:nvPr/>
        </p:nvCxnSpPr>
        <p:spPr>
          <a:xfrm>
            <a:off x="2070279" y="1032591"/>
            <a:ext cx="0" cy="38496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05200" y="1027112"/>
            <a:ext cx="0" cy="38496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7532" name="Line 71"/>
          <p:cNvSpPr>
            <a:spLocks noChangeShapeType="1"/>
          </p:cNvSpPr>
          <p:nvPr/>
        </p:nvSpPr>
        <p:spPr bwMode="auto">
          <a:xfrm>
            <a:off x="5003800" y="1268413"/>
            <a:ext cx="0" cy="4441825"/>
          </a:xfrm>
          <a:prstGeom prst="line">
            <a:avLst/>
          </a:prstGeom>
          <a:noFill/>
          <a:ln w="9525">
            <a:solidFill>
              <a:schemeClr val="tx1"/>
            </a:solidFill>
            <a:round/>
            <a:headEnd/>
            <a:tailEnd/>
          </a:ln>
        </p:spPr>
        <p:txBody>
          <a:bodyPr/>
          <a:lstStyle/>
          <a:p>
            <a:pPr defTabSz="913980"/>
            <a:endParaRPr lang="en-US">
              <a:solidFill>
                <a:srgbClr val="1B587C"/>
              </a:solidFill>
            </a:endParaRPr>
          </a:p>
        </p:txBody>
      </p:sp>
      <p:sp>
        <p:nvSpPr>
          <p:cNvPr id="5" name="TextBox 4"/>
          <p:cNvSpPr txBox="1"/>
          <p:nvPr/>
        </p:nvSpPr>
        <p:spPr>
          <a:xfrm>
            <a:off x="2587229" y="6327085"/>
            <a:ext cx="596638" cy="276999"/>
          </a:xfrm>
          <a:prstGeom prst="rect">
            <a:avLst/>
          </a:prstGeom>
          <a:noFill/>
        </p:spPr>
        <p:txBody>
          <a:bodyPr wrap="none">
            <a:spAutoFit/>
          </a:bodyPr>
          <a:lstStyle/>
          <a:p>
            <a:pPr defTabSz="913980">
              <a:defRPr/>
            </a:pPr>
            <a:r>
              <a:rPr lang="en-US" sz="1200" dirty="0">
                <a:solidFill>
                  <a:srgbClr val="1B587C"/>
                </a:solidFill>
              </a:rPr>
              <a:t>N=990</a:t>
            </a:r>
          </a:p>
        </p:txBody>
      </p:sp>
      <p:sp>
        <p:nvSpPr>
          <p:cNvPr id="2" name="Down Arrow 1"/>
          <p:cNvSpPr/>
          <p:nvPr/>
        </p:nvSpPr>
        <p:spPr>
          <a:xfrm>
            <a:off x="1606550" y="2241550"/>
            <a:ext cx="44450" cy="612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0">
              <a:defRPr/>
            </a:pPr>
            <a:endParaRPr lang="en-GB">
              <a:solidFill>
                <a:srgbClr val="323232"/>
              </a:solidFill>
            </a:endParaRPr>
          </a:p>
        </p:txBody>
      </p:sp>
      <p:sp>
        <p:nvSpPr>
          <p:cNvPr id="3" name="Down Arrow 2"/>
          <p:cNvSpPr/>
          <p:nvPr/>
        </p:nvSpPr>
        <p:spPr>
          <a:xfrm>
            <a:off x="1959646" y="3143912"/>
            <a:ext cx="46038"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0">
              <a:defRPr/>
            </a:pPr>
            <a:endParaRPr lang="en-GB">
              <a:solidFill>
                <a:srgbClr val="323232"/>
              </a:solidFill>
            </a:endParaRPr>
          </a:p>
        </p:txBody>
      </p:sp>
      <p:sp>
        <p:nvSpPr>
          <p:cNvPr id="109581" name="TextBox 3"/>
          <p:cNvSpPr txBox="1">
            <a:spLocks noChangeArrowheads="1"/>
          </p:cNvSpPr>
          <p:nvPr/>
        </p:nvSpPr>
        <p:spPr bwMode="auto">
          <a:xfrm>
            <a:off x="1389063" y="1879600"/>
            <a:ext cx="579437" cy="366713"/>
          </a:xfrm>
          <a:prstGeom prst="rect">
            <a:avLst/>
          </a:prstGeom>
          <a:noFill/>
          <a:ln w="9525">
            <a:noFill/>
            <a:miter lim="800000"/>
            <a:headEnd/>
            <a:tailEnd/>
          </a:ln>
        </p:spPr>
        <p:txBody>
          <a:bodyPr wrap="none">
            <a:spAutoFit/>
          </a:bodyPr>
          <a:lstStyle/>
          <a:p>
            <a:pPr defTabSz="912813"/>
            <a:r>
              <a:rPr lang="en-US" dirty="0">
                <a:solidFill>
                  <a:srgbClr val="323232"/>
                </a:solidFill>
              </a:rPr>
              <a:t>50%</a:t>
            </a:r>
            <a:endParaRPr lang="en-GB" dirty="0">
              <a:solidFill>
                <a:srgbClr val="323232"/>
              </a:solidFill>
            </a:endParaRPr>
          </a:p>
        </p:txBody>
      </p:sp>
      <p:sp>
        <p:nvSpPr>
          <p:cNvPr id="109582" name="TextBox 68"/>
          <p:cNvSpPr txBox="1">
            <a:spLocks noChangeArrowheads="1"/>
          </p:cNvSpPr>
          <p:nvPr/>
        </p:nvSpPr>
        <p:spPr bwMode="auto">
          <a:xfrm>
            <a:off x="1708150" y="2649538"/>
            <a:ext cx="579438" cy="366712"/>
          </a:xfrm>
          <a:prstGeom prst="rect">
            <a:avLst/>
          </a:prstGeom>
          <a:noFill/>
          <a:ln w="9525">
            <a:noFill/>
            <a:miter lim="800000"/>
            <a:headEnd/>
            <a:tailEnd/>
          </a:ln>
        </p:spPr>
        <p:txBody>
          <a:bodyPr wrap="none">
            <a:spAutoFit/>
          </a:bodyPr>
          <a:lstStyle/>
          <a:p>
            <a:pPr defTabSz="912813"/>
            <a:r>
              <a:rPr lang="en-US">
                <a:solidFill>
                  <a:srgbClr val="323232"/>
                </a:solidFill>
              </a:rPr>
              <a:t>75%</a:t>
            </a:r>
            <a:endParaRPr lang="en-GB">
              <a:solidFill>
                <a:srgbClr val="323232"/>
              </a:solidFill>
            </a:endParaRPr>
          </a:p>
        </p:txBody>
      </p:sp>
      <p:grpSp>
        <p:nvGrpSpPr>
          <p:cNvPr id="72" name="Group 71"/>
          <p:cNvGrpSpPr/>
          <p:nvPr/>
        </p:nvGrpSpPr>
        <p:grpSpPr>
          <a:xfrm>
            <a:off x="5003801" y="1879600"/>
            <a:ext cx="4046590" cy="4680973"/>
            <a:chOff x="228600" y="1374055"/>
            <a:chExt cx="4495800" cy="5024288"/>
          </a:xfrm>
        </p:grpSpPr>
        <p:sp>
          <p:nvSpPr>
            <p:cNvPr id="73" name="Straight Connector 72"/>
            <p:cNvSpPr/>
            <p:nvPr/>
          </p:nvSpPr>
          <p:spPr>
            <a:xfrm>
              <a:off x="228600" y="1374055"/>
              <a:ext cx="4495800" cy="0"/>
            </a:xfrm>
            <a:prstGeom prst="line">
              <a:avLst/>
            </a:prstGeom>
          </p:spPr>
          <p:style>
            <a:lnRef idx="2">
              <a:schemeClr val="accent3">
                <a:shade val="80000"/>
                <a:hueOff val="0"/>
                <a:satOff val="0"/>
                <a:lumOff val="0"/>
                <a:alphaOff val="0"/>
              </a:schemeClr>
            </a:lnRef>
            <a:fillRef idx="1">
              <a:schemeClr val="accent3">
                <a:shade val="80000"/>
                <a:hueOff val="0"/>
                <a:satOff val="0"/>
                <a:lumOff val="0"/>
                <a:alphaOff val="0"/>
              </a:schemeClr>
            </a:fillRef>
            <a:effectRef idx="1">
              <a:schemeClr val="accent3">
                <a:shade val="80000"/>
                <a:hueOff val="0"/>
                <a:satOff val="0"/>
                <a:lumOff val="0"/>
                <a:alphaOff val="0"/>
              </a:schemeClr>
            </a:effectRef>
            <a:fontRef idx="minor">
              <a:schemeClr val="lt1"/>
            </a:fontRef>
          </p:style>
        </p:sp>
        <p:sp>
          <p:nvSpPr>
            <p:cNvPr id="74" name="Freeform 73"/>
            <p:cNvSpPr/>
            <p:nvPr/>
          </p:nvSpPr>
          <p:spPr>
            <a:xfrm>
              <a:off x="228600" y="1374055"/>
              <a:ext cx="46796" cy="5024288"/>
            </a:xfrm>
            <a:custGeom>
              <a:avLst/>
              <a:gdLst>
                <a:gd name="connsiteX0" fmla="*/ 0 w 46796"/>
                <a:gd name="connsiteY0" fmla="*/ 0 h 5024288"/>
                <a:gd name="connsiteX1" fmla="*/ 46796 w 46796"/>
                <a:gd name="connsiteY1" fmla="*/ 0 h 5024288"/>
                <a:gd name="connsiteX2" fmla="*/ 46796 w 46796"/>
                <a:gd name="connsiteY2" fmla="*/ 5024288 h 5024288"/>
                <a:gd name="connsiteX3" fmla="*/ 0 w 46796"/>
                <a:gd name="connsiteY3" fmla="*/ 5024288 h 5024288"/>
                <a:gd name="connsiteX4" fmla="*/ 0 w 46796"/>
                <a:gd name="connsiteY4" fmla="*/ 0 h 502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96" h="5024288">
                  <a:moveTo>
                    <a:pt x="0" y="0"/>
                  </a:moveTo>
                  <a:lnTo>
                    <a:pt x="46796" y="0"/>
                  </a:lnTo>
                  <a:lnTo>
                    <a:pt x="46796" y="5024288"/>
                  </a:lnTo>
                  <a:lnTo>
                    <a:pt x="0" y="5024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t" anchorCtr="0">
              <a:noAutofit/>
            </a:bodyPr>
            <a:lstStyle/>
            <a:p>
              <a:pPr defTabSz="222250">
                <a:lnSpc>
                  <a:spcPct val="90000"/>
                </a:lnSpc>
                <a:spcBef>
                  <a:spcPct val="0"/>
                </a:spcBef>
                <a:spcAft>
                  <a:spcPct val="35000"/>
                </a:spcAft>
              </a:pPr>
              <a:endParaRPr lang="en-US" sz="500" dirty="0">
                <a:solidFill>
                  <a:srgbClr val="1B587C">
                    <a:hueOff val="0"/>
                    <a:satOff val="0"/>
                    <a:lumOff val="0"/>
                    <a:alphaOff val="0"/>
                  </a:srgbClr>
                </a:solidFill>
              </a:endParaRPr>
            </a:p>
          </p:txBody>
        </p:sp>
        <p:sp>
          <p:nvSpPr>
            <p:cNvPr id="75" name="Freeform 74"/>
            <p:cNvSpPr/>
            <p:nvPr/>
          </p:nvSpPr>
          <p:spPr>
            <a:xfrm>
              <a:off x="228600" y="1374055"/>
              <a:ext cx="4381664" cy="1181247"/>
            </a:xfrm>
            <a:custGeom>
              <a:avLst/>
              <a:gdLst>
                <a:gd name="connsiteX0" fmla="*/ 0 w 4381664"/>
                <a:gd name="connsiteY0" fmla="*/ 0 h 1181247"/>
                <a:gd name="connsiteX1" fmla="*/ 4381664 w 4381664"/>
                <a:gd name="connsiteY1" fmla="*/ 0 h 1181247"/>
                <a:gd name="connsiteX2" fmla="*/ 4381664 w 4381664"/>
                <a:gd name="connsiteY2" fmla="*/ 1181247 h 1181247"/>
                <a:gd name="connsiteX3" fmla="*/ 0 w 4381664"/>
                <a:gd name="connsiteY3" fmla="*/ 1181247 h 1181247"/>
                <a:gd name="connsiteX4" fmla="*/ 0 w 4381664"/>
                <a:gd name="connsiteY4" fmla="*/ 0 h 118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664" h="1181247">
                  <a:moveTo>
                    <a:pt x="0" y="0"/>
                  </a:moveTo>
                  <a:lnTo>
                    <a:pt x="4381664" y="0"/>
                  </a:lnTo>
                  <a:lnTo>
                    <a:pt x="4381664" y="1181247"/>
                  </a:lnTo>
                  <a:lnTo>
                    <a:pt x="0" y="11812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endParaRPr lang="en-US" dirty="0">
                <a:solidFill>
                  <a:srgbClr val="1B587C">
                    <a:hueOff val="0"/>
                    <a:satOff val="0"/>
                    <a:lumOff val="0"/>
                    <a:alphaOff val="0"/>
                  </a:srgbClr>
                </a:solidFill>
              </a:endParaRPr>
            </a:p>
          </p:txBody>
        </p:sp>
        <p:sp>
          <p:nvSpPr>
            <p:cNvPr id="77" name="Freeform 76"/>
            <p:cNvSpPr/>
            <p:nvPr/>
          </p:nvSpPr>
          <p:spPr>
            <a:xfrm>
              <a:off x="341120" y="1832269"/>
              <a:ext cx="4269143" cy="1181247"/>
            </a:xfrm>
            <a:custGeom>
              <a:avLst/>
              <a:gdLst>
                <a:gd name="connsiteX0" fmla="*/ 0 w 3439594"/>
                <a:gd name="connsiteY0" fmla="*/ 0 h 1181247"/>
                <a:gd name="connsiteX1" fmla="*/ 3439594 w 3439594"/>
                <a:gd name="connsiteY1" fmla="*/ 0 h 1181247"/>
                <a:gd name="connsiteX2" fmla="*/ 3439594 w 3439594"/>
                <a:gd name="connsiteY2" fmla="*/ 1181247 h 1181247"/>
                <a:gd name="connsiteX3" fmla="*/ 0 w 3439594"/>
                <a:gd name="connsiteY3" fmla="*/ 1181247 h 1181247"/>
                <a:gd name="connsiteX4" fmla="*/ 0 w 3439594"/>
                <a:gd name="connsiteY4" fmla="*/ 0 h 118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94" h="1181247">
                  <a:moveTo>
                    <a:pt x="0" y="0"/>
                  </a:moveTo>
                  <a:lnTo>
                    <a:pt x="3439594" y="0"/>
                  </a:lnTo>
                  <a:lnTo>
                    <a:pt x="3439594" y="1181247"/>
                  </a:lnTo>
                  <a:lnTo>
                    <a:pt x="0" y="11812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85750" indent="-285750" defTabSz="711200">
                <a:lnSpc>
                  <a:spcPct val="90000"/>
                </a:lnSpc>
                <a:spcBef>
                  <a:spcPct val="0"/>
                </a:spcBef>
                <a:spcAft>
                  <a:spcPct val="35000"/>
                </a:spcAft>
                <a:buFont typeface="Wingdings" charset="2"/>
                <a:buChar char=""/>
              </a:pPr>
              <a:r>
                <a:rPr lang="en-US" dirty="0">
                  <a:solidFill>
                    <a:srgbClr val="1B587C">
                      <a:hueOff val="0"/>
                      <a:satOff val="0"/>
                      <a:lumOff val="0"/>
                      <a:alphaOff val="0"/>
                    </a:srgbClr>
                  </a:solidFill>
                </a:rPr>
                <a:t>IPV reduced fecal excretion for poliovirus types 1 and 3 between 38.9-74.2% and 52.8-75.7%, respectively, compared to control</a:t>
              </a:r>
            </a:p>
          </p:txBody>
        </p:sp>
        <p:sp>
          <p:nvSpPr>
            <p:cNvPr id="78" name="Straight Connector 77"/>
            <p:cNvSpPr/>
            <p:nvPr/>
          </p:nvSpPr>
          <p:spPr>
            <a:xfrm>
              <a:off x="493193" y="3815236"/>
              <a:ext cx="3505320"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sp>
          <p:nvSpPr>
            <p:cNvPr id="79" name="Freeform 78"/>
            <p:cNvSpPr/>
            <p:nvPr/>
          </p:nvSpPr>
          <p:spPr>
            <a:xfrm>
              <a:off x="341120" y="3913737"/>
              <a:ext cx="4383280" cy="1181247"/>
            </a:xfrm>
            <a:custGeom>
              <a:avLst/>
              <a:gdLst>
                <a:gd name="connsiteX0" fmla="*/ 0 w 3439594"/>
                <a:gd name="connsiteY0" fmla="*/ 0 h 1181247"/>
                <a:gd name="connsiteX1" fmla="*/ 3439594 w 3439594"/>
                <a:gd name="connsiteY1" fmla="*/ 0 h 1181247"/>
                <a:gd name="connsiteX2" fmla="*/ 3439594 w 3439594"/>
                <a:gd name="connsiteY2" fmla="*/ 1181247 h 1181247"/>
                <a:gd name="connsiteX3" fmla="*/ 0 w 3439594"/>
                <a:gd name="connsiteY3" fmla="*/ 1181247 h 1181247"/>
                <a:gd name="connsiteX4" fmla="*/ 0 w 3439594"/>
                <a:gd name="connsiteY4" fmla="*/ 0 h 118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94" h="1181247">
                  <a:moveTo>
                    <a:pt x="0" y="0"/>
                  </a:moveTo>
                  <a:lnTo>
                    <a:pt x="3439594" y="0"/>
                  </a:lnTo>
                  <a:lnTo>
                    <a:pt x="3439594" y="1181247"/>
                  </a:lnTo>
                  <a:lnTo>
                    <a:pt x="0" y="11812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85750" indent="-285750" defTabSz="711200">
                <a:lnSpc>
                  <a:spcPct val="90000"/>
                </a:lnSpc>
                <a:spcBef>
                  <a:spcPct val="0"/>
                </a:spcBef>
                <a:spcAft>
                  <a:spcPct val="35000"/>
                </a:spcAft>
                <a:buFont typeface="Wingdings" charset="2"/>
                <a:buChar char=""/>
              </a:pPr>
              <a:r>
                <a:rPr lang="en-US" dirty="0">
                  <a:solidFill>
                    <a:srgbClr val="1B587C">
                      <a:hueOff val="0"/>
                      <a:satOff val="0"/>
                      <a:lumOff val="0"/>
                      <a:alphaOff val="0"/>
                    </a:srgbClr>
                  </a:solidFill>
                </a:rPr>
                <a:t>After challenge with vaccine viruses, the reduction in fecal excretion was also greater in children who received an additional dose of IPV prior to challenge, than children who received an additional dose of bOPV</a:t>
              </a:r>
            </a:p>
          </p:txBody>
        </p:sp>
      </p:grpSp>
      <p:pic>
        <p:nvPicPr>
          <p:cNvPr id="83" name="Picture 82" descr="Science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3302" y="992493"/>
            <a:ext cx="2286000" cy="1239964"/>
          </a:xfrm>
          <a:prstGeom prst="rect">
            <a:avLst/>
          </a:prstGeom>
        </p:spPr>
      </p:pic>
      <p:sp>
        <p:nvSpPr>
          <p:cNvPr id="84" name="TextBox 83"/>
          <p:cNvSpPr txBox="1"/>
          <p:nvPr/>
        </p:nvSpPr>
        <p:spPr>
          <a:xfrm>
            <a:off x="3933440" y="6604084"/>
            <a:ext cx="5292932" cy="253916"/>
          </a:xfrm>
          <a:prstGeom prst="rect">
            <a:avLst/>
          </a:prstGeom>
          <a:noFill/>
        </p:spPr>
        <p:txBody>
          <a:bodyPr wrap="none" rtlCol="0">
            <a:spAutoFit/>
          </a:bodyPr>
          <a:lstStyle/>
          <a:p>
            <a:pPr defTabSz="913980"/>
            <a:r>
              <a:rPr lang="en-US" sz="1000" dirty="0">
                <a:solidFill>
                  <a:srgbClr val="1B587C"/>
                </a:solidFill>
              </a:rPr>
              <a:t>*</a:t>
            </a:r>
            <a:r>
              <a:rPr lang="en-US" sz="1050" dirty="0">
                <a:solidFill>
                  <a:srgbClr val="1B587C"/>
                </a:solidFill>
              </a:rPr>
              <a:t>Hamid </a:t>
            </a:r>
            <a:r>
              <a:rPr lang="en-US" sz="1050" dirty="0" err="1">
                <a:solidFill>
                  <a:srgbClr val="1B587C"/>
                </a:solidFill>
              </a:rPr>
              <a:t>Jafari</a:t>
            </a:r>
            <a:r>
              <a:rPr lang="en-US" sz="1050" dirty="0">
                <a:solidFill>
                  <a:srgbClr val="1B587C"/>
                </a:solidFill>
              </a:rPr>
              <a:t> et al. Efficacy of inactivated poliovirus vaccine in India. Science 345, 922 (2014);</a:t>
            </a:r>
          </a:p>
        </p:txBody>
      </p:sp>
    </p:spTree>
    <p:custDataLst>
      <p:tags r:id="rId1"/>
    </p:custDataLst>
    <p:extLst>
      <p:ext uri="{BB962C8B-B14F-4D97-AF65-F5344CB8AC3E}">
        <p14:creationId xmlns:p14="http://schemas.microsoft.com/office/powerpoint/2010/main" val="3189084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9581" grpId="0"/>
      <p:bldP spid="1095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33400" y="21336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6096000"/>
            <a:ext cx="5334000" cy="261610"/>
          </a:xfrm>
          <a:prstGeom prst="rect">
            <a:avLst/>
          </a:prstGeom>
          <a:noFill/>
        </p:spPr>
        <p:txBody>
          <a:bodyPr wrap="square" rtlCol="0">
            <a:spAutoFit/>
          </a:bodyPr>
          <a:lstStyle/>
          <a:p>
            <a:pPr defTabSz="913980"/>
            <a:r>
              <a:rPr lang="ro-RO" sz="1100" dirty="0">
                <a:solidFill>
                  <a:srgbClr val="1B587C"/>
                </a:solidFill>
              </a:rPr>
              <a:t>*http://dx.doi.org/10.1016/S0140-6736(14)60934-X</a:t>
            </a:r>
            <a:endParaRPr lang="en-US" sz="1100" dirty="0">
              <a:solidFill>
                <a:srgbClr val="1B587C"/>
              </a:solidFill>
            </a:endParaRPr>
          </a:p>
        </p:txBody>
      </p:sp>
      <p:pic>
        <p:nvPicPr>
          <p:cNvPr id="6" name="Picture 5" descr="Headl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228600"/>
            <a:ext cx="8610600" cy="1771686"/>
          </a:xfrm>
          <a:prstGeom prst="rect">
            <a:avLst/>
          </a:prstGeom>
        </p:spPr>
      </p:pic>
      <p:pic>
        <p:nvPicPr>
          <p:cNvPr id="7" name="Picture 6" descr="logo_site.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152400"/>
            <a:ext cx="2930524" cy="431489"/>
          </a:xfrm>
          <a:prstGeom prst="rect">
            <a:avLst/>
          </a:prstGeom>
        </p:spPr>
      </p:pic>
    </p:spTree>
    <p:extLst>
      <p:ext uri="{BB962C8B-B14F-4D97-AF65-F5344CB8AC3E}">
        <p14:creationId xmlns:p14="http://schemas.microsoft.com/office/powerpoint/2010/main" val="402509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p:cNvSpPr>
            <a:spLocks noGrp="1"/>
          </p:cNvSpPr>
          <p:nvPr>
            <p:ph type="title"/>
          </p:nvPr>
        </p:nvSpPr>
        <p:spPr>
          <a:xfrm>
            <a:off x="0" y="190500"/>
            <a:ext cx="9144000" cy="935038"/>
          </a:xfrm>
          <a:effectLst/>
        </p:spPr>
        <p:txBody>
          <a:bodyPr rtlCol="0">
            <a:normAutofit fontScale="90000"/>
          </a:bodyPr>
          <a:lstStyle/>
          <a:p>
            <a:pPr defTabSz="913980" eaLnBrk="1" fontAlgn="auto" hangingPunct="1">
              <a:spcAft>
                <a:spcPts val="0"/>
              </a:spcAft>
              <a:defRPr/>
            </a:pPr>
            <a:r>
              <a:rPr lang="en-US" sz="4000" b="0" dirty="0" smtClean="0">
                <a:solidFill>
                  <a:srgbClr val="C00000"/>
                </a:solidFill>
                <a:effectLst/>
                <a:latin typeface="+mn-lt"/>
              </a:rPr>
              <a:t>Early versus later IPV administration</a:t>
            </a:r>
            <a:br>
              <a:rPr lang="en-US" sz="4000" b="0" dirty="0" smtClean="0">
                <a:solidFill>
                  <a:srgbClr val="C00000"/>
                </a:solidFill>
                <a:effectLst/>
                <a:latin typeface="+mn-lt"/>
              </a:rPr>
            </a:br>
            <a:endParaRPr lang="en-GB" sz="4000" b="0" dirty="0" smtClean="0">
              <a:solidFill>
                <a:srgbClr val="C00000"/>
              </a:solidFill>
              <a:effectLst/>
              <a:latin typeface="+mn-lt"/>
            </a:endParaRPr>
          </a:p>
        </p:txBody>
      </p:sp>
      <p:sp>
        <p:nvSpPr>
          <p:cNvPr id="10" name="Content Placeholder 2"/>
          <p:cNvSpPr txBox="1">
            <a:spLocks/>
          </p:cNvSpPr>
          <p:nvPr/>
        </p:nvSpPr>
        <p:spPr bwMode="auto">
          <a:xfrm>
            <a:off x="250825" y="4748213"/>
            <a:ext cx="8569325" cy="1201737"/>
          </a:xfrm>
          <a:prstGeom prst="rect">
            <a:avLst/>
          </a:prstGeom>
          <a:noFill/>
          <a:ln w="19050">
            <a:noFill/>
            <a:miter lim="800000"/>
            <a:headEnd/>
            <a:tailEnd/>
          </a:ln>
        </p:spPr>
        <p:txBody>
          <a:bodyPr/>
          <a:lstStyle/>
          <a:p>
            <a:pPr marL="358775" indent="-342900" defTabSz="913980" eaLnBrk="0" hangingPunct="0">
              <a:buFontTx/>
              <a:buChar char="•"/>
            </a:pPr>
            <a:r>
              <a:rPr lang="en-US" sz="2200" i="1">
                <a:solidFill>
                  <a:srgbClr val="1B587C"/>
                </a:solidFill>
              </a:rPr>
              <a:t>4 month IPV dose: 63% seroconversion; 99% seroconversion &amp; priming</a:t>
            </a:r>
          </a:p>
          <a:p>
            <a:pPr marL="358775" indent="-342900" defTabSz="913980" eaLnBrk="0" hangingPunct="0">
              <a:buFontTx/>
              <a:buChar char="•"/>
            </a:pPr>
            <a:r>
              <a:rPr lang="en-US" sz="2200" i="1">
                <a:solidFill>
                  <a:srgbClr val="1B587C"/>
                </a:solidFill>
              </a:rPr>
              <a:t>Earlier administration (potential losses): seroconversion decreased (32-39% vs 63%); priming also lower (&lt;90%)</a:t>
            </a:r>
          </a:p>
          <a:p>
            <a:pPr marL="358775" indent="-342900" defTabSz="913980" eaLnBrk="0" hangingPunct="0">
              <a:buFontTx/>
              <a:buChar char="•"/>
            </a:pPr>
            <a:r>
              <a:rPr lang="en-US" sz="2200" i="1">
                <a:solidFill>
                  <a:srgbClr val="1B587C"/>
                </a:solidFill>
              </a:rPr>
              <a:t>Later administration: (potential gains): ? Seroconversion (&gt;63%); </a:t>
            </a:r>
          </a:p>
          <a:p>
            <a:pPr marL="358775" indent="-342900" defTabSz="913980" eaLnBrk="0" hangingPunct="0"/>
            <a:r>
              <a:rPr lang="en-US" sz="2200" i="1">
                <a:solidFill>
                  <a:srgbClr val="1B587C"/>
                </a:solidFill>
              </a:rPr>
              <a:t>     ? Priming (&gt; 98%)</a:t>
            </a:r>
          </a:p>
        </p:txBody>
      </p:sp>
      <p:graphicFrame>
        <p:nvGraphicFramePr>
          <p:cNvPr id="2" name="Table 1"/>
          <p:cNvGraphicFramePr>
            <a:graphicFrameLocks noGrp="1"/>
          </p:cNvGraphicFramePr>
          <p:nvPr/>
        </p:nvGraphicFramePr>
        <p:xfrm>
          <a:off x="1174750" y="765175"/>
          <a:ext cx="6794501" cy="4029665"/>
        </p:xfrm>
        <a:graphic>
          <a:graphicData uri="http://schemas.openxmlformats.org/drawingml/2006/table">
            <a:tbl>
              <a:tblPr/>
              <a:tblGrid>
                <a:gridCol w="1132417"/>
                <a:gridCol w="989675"/>
                <a:gridCol w="1056288"/>
                <a:gridCol w="989675"/>
                <a:gridCol w="1141933"/>
                <a:gridCol w="1484513"/>
              </a:tblGrid>
              <a:tr h="858350">
                <a:tc gridSpan="6">
                  <a:txBody>
                    <a:bodyPr/>
                    <a:lstStyle/>
                    <a:p>
                      <a:pPr algn="ctr" rtl="0" fontAlgn="b"/>
                      <a:r>
                        <a:rPr lang="en-US" sz="2400" b="0" i="0" u="none" strike="noStrike" dirty="0">
                          <a:solidFill>
                            <a:srgbClr val="000000"/>
                          </a:solidFill>
                          <a:effectLst/>
                          <a:latin typeface="Calibri"/>
                        </a:rPr>
                        <a:t>Seroconversion for type 2 after a dose of IPV – </a:t>
                      </a:r>
                      <a:endParaRPr lang="en-US" sz="2400" b="0" i="0" u="none" strike="noStrike" dirty="0" smtClean="0">
                        <a:solidFill>
                          <a:srgbClr val="000000"/>
                        </a:solidFill>
                        <a:effectLst/>
                        <a:latin typeface="Calibri"/>
                      </a:endParaRPr>
                    </a:p>
                    <a:p>
                      <a:pPr algn="ctr" rtl="0" fontAlgn="b"/>
                      <a:r>
                        <a:rPr lang="en-US" sz="2400" b="0" i="0" u="none" strike="noStrike" dirty="0" smtClean="0">
                          <a:solidFill>
                            <a:srgbClr val="000000"/>
                          </a:solidFill>
                          <a:effectLst/>
                          <a:latin typeface="Calibri"/>
                        </a:rPr>
                        <a:t>studies </a:t>
                      </a:r>
                      <a:r>
                        <a:rPr lang="en-US" sz="2400" b="0" i="0" u="none" strike="noStrike" dirty="0">
                          <a:solidFill>
                            <a:srgbClr val="000000"/>
                          </a:solidFill>
                          <a:effectLst/>
                          <a:latin typeface="Calibri"/>
                        </a:rPr>
                        <a:t>from different countries</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9811">
                <a:tc>
                  <a:txBody>
                    <a:bodyPr/>
                    <a:lstStyle/>
                    <a:p>
                      <a:pPr algn="ctr" rtl="0" fontAlgn="ctr"/>
                      <a:r>
                        <a:rPr lang="en-US" sz="1600" b="1" i="0" u="none" strike="noStrike">
                          <a:solidFill>
                            <a:srgbClr val="000000"/>
                          </a:solidFill>
                          <a:effectLst/>
                          <a:latin typeface="Calibri"/>
                        </a:rPr>
                        <a:t>Author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1" i="0" u="none" strike="noStrike">
                          <a:solidFill>
                            <a:srgbClr val="000000"/>
                          </a:solidFill>
                          <a:effectLst/>
                          <a:latin typeface="Calibri"/>
                        </a:rPr>
                        <a:t>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1" i="0" u="none" strike="noStrike">
                          <a:solidFill>
                            <a:srgbClr val="000000"/>
                          </a:solidFill>
                          <a:effectLst/>
                          <a:latin typeface="Calibri"/>
                        </a:rPr>
                        <a:t>Country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1" i="0" u="none" strike="noStrike">
                          <a:solidFill>
                            <a:srgbClr val="000000"/>
                          </a:solidFill>
                          <a:effectLst/>
                          <a:latin typeface="Calibri"/>
                        </a:rPr>
                        <a:t>Number of Subjects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1" i="0" u="none" strike="noStrike">
                          <a:solidFill>
                            <a:srgbClr val="000000"/>
                          </a:solidFill>
                          <a:effectLst/>
                          <a:latin typeface="Calibri"/>
                        </a:rPr>
                        <a:t>Schedule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1" i="0" u="none" strike="noStrike">
                          <a:solidFill>
                            <a:srgbClr val="000000"/>
                          </a:solidFill>
                          <a:effectLst/>
                          <a:latin typeface="Calibri"/>
                        </a:rPr>
                        <a:t>% Seroconversion for Type 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86054">
                <a:tc>
                  <a:txBody>
                    <a:bodyPr/>
                    <a:lstStyle/>
                    <a:p>
                      <a:pPr algn="l" rtl="0" fontAlgn="ctr"/>
                      <a:r>
                        <a:rPr lang="en-US" sz="1600" b="0" i="0" u="none" strike="noStrike">
                          <a:solidFill>
                            <a:srgbClr val="000000"/>
                          </a:solidFill>
                          <a:effectLst/>
                          <a:latin typeface="Calibri"/>
                        </a:rPr>
                        <a:t>McBean</a:t>
                      </a:r>
                    </a:p>
                  </a:txBody>
                  <a:tcPr marL="857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dirty="0">
                          <a:solidFill>
                            <a:srgbClr val="000000"/>
                          </a:solidFill>
                          <a:effectLst/>
                          <a:latin typeface="Calibri"/>
                        </a:rPr>
                        <a:t>1988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US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2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86054">
                <a:tc>
                  <a:txBody>
                    <a:bodyPr/>
                    <a:lstStyle/>
                    <a:p>
                      <a:pPr algn="l" rtl="0" fontAlgn="ctr"/>
                      <a:r>
                        <a:rPr lang="en-US" sz="1600" b="0" i="0" u="none" strike="noStrike">
                          <a:solidFill>
                            <a:srgbClr val="000000"/>
                          </a:solidFill>
                          <a:effectLst/>
                          <a:latin typeface="Calibri"/>
                        </a:rPr>
                        <a:t>Simasathein</a:t>
                      </a:r>
                    </a:p>
                  </a:txBody>
                  <a:tcPr marL="857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1994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Thailand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2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r>
              <a:tr h="486054">
                <a:tc>
                  <a:txBody>
                    <a:bodyPr/>
                    <a:lstStyle/>
                    <a:p>
                      <a:pPr algn="l" rtl="0" fontAlgn="ctr"/>
                      <a:r>
                        <a:rPr lang="en-US" sz="1600" b="0" i="0" u="none" strike="noStrike">
                          <a:solidFill>
                            <a:srgbClr val="000000"/>
                          </a:solidFill>
                          <a:effectLst/>
                          <a:latin typeface="Calibri"/>
                        </a:rPr>
                        <a:t>Resik</a:t>
                      </a:r>
                    </a:p>
                  </a:txBody>
                  <a:tcPr marL="857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2010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Cuba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a:solidFill>
                            <a:srgbClr val="000000"/>
                          </a:solidFill>
                          <a:effectLst/>
                          <a:latin typeface="Calibri"/>
                        </a:rPr>
                        <a:t>6 Weeks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ctr" rtl="0" fontAlgn="ctr"/>
                      <a:r>
                        <a:rPr lang="en-US" sz="1600" b="0" i="0" u="none" strike="noStrike" dirty="0">
                          <a:solidFill>
                            <a:srgbClr val="000000"/>
                          </a:solidFill>
                          <a:effectLst/>
                          <a:latin typeface="Calibri"/>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86054">
                <a:tc>
                  <a:txBody>
                    <a:bodyPr/>
                    <a:lstStyle/>
                    <a:p>
                      <a:pPr algn="l" rtl="0" fontAlgn="ctr"/>
                      <a:r>
                        <a:rPr lang="en-US" sz="1600" b="0" i="0" u="none" strike="noStrike">
                          <a:solidFill>
                            <a:srgbClr val="000000"/>
                          </a:solidFill>
                          <a:effectLst/>
                          <a:latin typeface="Calibri"/>
                        </a:rPr>
                        <a:t>Mohammed</a:t>
                      </a:r>
                    </a:p>
                  </a:txBody>
                  <a:tcPr marL="857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2010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Oman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186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2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c>
                  <a:txBody>
                    <a:bodyPr/>
                    <a:lstStyle/>
                    <a:p>
                      <a:pPr algn="ctr" rtl="0" fontAlgn="ctr"/>
                      <a:r>
                        <a:rPr lang="en-US" sz="1600" b="0" i="0" u="none" strike="noStrike">
                          <a:solidFill>
                            <a:srgbClr val="000000"/>
                          </a:solidFill>
                          <a:effectLst/>
                          <a:latin typeface="Calibri"/>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DFEC"/>
                    </a:solidFill>
                  </a:tcPr>
                </a:tc>
              </a:tr>
              <a:tr h="486054">
                <a:tc>
                  <a:txBody>
                    <a:bodyPr/>
                    <a:lstStyle/>
                    <a:p>
                      <a:pPr algn="l" rtl="0" fontAlgn="ctr"/>
                      <a:r>
                        <a:rPr lang="en-US" sz="1600" b="0" i="0" u="none" strike="noStrike">
                          <a:solidFill>
                            <a:srgbClr val="000000"/>
                          </a:solidFill>
                          <a:effectLst/>
                          <a:latin typeface="Calibri"/>
                        </a:rPr>
                        <a:t>Resik</a:t>
                      </a:r>
                    </a:p>
                  </a:txBody>
                  <a:tcPr marL="857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ctr" rtl="0" fontAlgn="ctr"/>
                      <a:r>
                        <a:rPr lang="en-US" sz="1600" b="0" i="0" u="none" strike="noStrike">
                          <a:solidFill>
                            <a:srgbClr val="000000"/>
                          </a:solidFill>
                          <a:effectLst/>
                          <a:latin typeface="Calibri"/>
                        </a:rPr>
                        <a:t>2013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ctr" rtl="0" fontAlgn="ctr"/>
                      <a:r>
                        <a:rPr lang="en-US" sz="1600" b="0" i="0" u="none" strike="noStrike" dirty="0">
                          <a:solidFill>
                            <a:srgbClr val="000000"/>
                          </a:solidFill>
                          <a:effectLst/>
                          <a:latin typeface="Calibri"/>
                        </a:rPr>
                        <a:t>Cuba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ctr" rtl="0" fontAlgn="ctr"/>
                      <a:r>
                        <a:rPr lang="en-US" sz="1600" b="0" i="0" u="none" strike="noStrike">
                          <a:solidFill>
                            <a:srgbClr val="000000"/>
                          </a:solidFill>
                          <a:effectLst/>
                          <a:latin typeface="Calibri"/>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ctr" rtl="0" fontAlgn="ctr"/>
                      <a:r>
                        <a:rPr lang="en-US" sz="1600" b="0" i="0" u="none" strike="noStrike" dirty="0">
                          <a:solidFill>
                            <a:srgbClr val="000000"/>
                          </a:solidFill>
                          <a:effectLst/>
                          <a:latin typeface="Calibri"/>
                        </a:rPr>
                        <a:t>4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c>
                  <a:txBody>
                    <a:bodyPr/>
                    <a:lstStyle/>
                    <a:p>
                      <a:pPr algn="ctr" rtl="0" fontAlgn="ctr"/>
                      <a:r>
                        <a:rPr lang="en-US" sz="1600" b="0" i="0" u="none" strike="noStrike" dirty="0">
                          <a:solidFill>
                            <a:srgbClr val="000000"/>
                          </a:solidFill>
                          <a:effectLst/>
                          <a:latin typeface="Calibri"/>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CC0DA"/>
                    </a:solidFill>
                  </a:tcPr>
                </a:tc>
              </a:tr>
            </a:tbl>
          </a:graphicData>
        </a:graphic>
      </p:graphicFrame>
      <p:sp>
        <p:nvSpPr>
          <p:cNvPr id="7" name="Oval 6"/>
          <p:cNvSpPr/>
          <p:nvPr/>
        </p:nvSpPr>
        <p:spPr>
          <a:xfrm>
            <a:off x="5364163" y="4289425"/>
            <a:ext cx="2592387" cy="458788"/>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0">
              <a:defRPr/>
            </a:pPr>
            <a:endParaRPr lang="en-US">
              <a:solidFill>
                <a:srgbClr val="323232"/>
              </a:solidFill>
            </a:endParaRPr>
          </a:p>
        </p:txBody>
      </p:sp>
    </p:spTree>
    <p:extLst>
      <p:ext uri="{BB962C8B-B14F-4D97-AF65-F5344CB8AC3E}">
        <p14:creationId xmlns:p14="http://schemas.microsoft.com/office/powerpoint/2010/main" val="55153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3" name="Object 209"/>
          <p:cNvGraphicFramePr>
            <a:graphicFrameLocks noGrp="1"/>
          </p:cNvGraphicFramePr>
          <p:nvPr>
            <p:ph idx="1"/>
          </p:nvPr>
        </p:nvGraphicFramePr>
        <p:xfrm>
          <a:off x="739775" y="1412875"/>
          <a:ext cx="7216775" cy="5019675"/>
        </p:xfrm>
        <a:graphic>
          <a:graphicData uri="http://schemas.openxmlformats.org/presentationml/2006/ole">
            <mc:AlternateContent xmlns:mc="http://schemas.openxmlformats.org/markup-compatibility/2006">
              <mc:Choice xmlns:v="urn:schemas-microsoft-com:vml" Requires="v">
                <p:oleObj spid="_x0000_s7175" r:id="rId3" imgW="8327858" imgH="4627265" progId="Excel.Sheet.8">
                  <p:embed/>
                </p:oleObj>
              </mc:Choice>
              <mc:Fallback>
                <p:oleObj r:id="rId3" imgW="8327858" imgH="4627265"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1412875"/>
                        <a:ext cx="7216775"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4" name="TextBox 5"/>
          <p:cNvSpPr txBox="1">
            <a:spLocks noChangeArrowheads="1"/>
          </p:cNvSpPr>
          <p:nvPr/>
        </p:nvSpPr>
        <p:spPr bwMode="auto">
          <a:xfrm rot="10800000">
            <a:off x="279400" y="2847975"/>
            <a:ext cx="458788" cy="1431925"/>
          </a:xfrm>
          <a:prstGeom prst="rect">
            <a:avLst/>
          </a:prstGeom>
          <a:noFill/>
          <a:ln w="9525">
            <a:noFill/>
            <a:miter lim="800000"/>
            <a:headEnd/>
            <a:tailEnd/>
          </a:ln>
        </p:spPr>
        <p:txBody>
          <a:bodyPr vert="eaVert" wrap="none">
            <a:spAutoFit/>
          </a:bodyPr>
          <a:lstStyle/>
          <a:p>
            <a:pPr defTabSz="913980"/>
            <a:r>
              <a:rPr lang="en-US">
                <a:solidFill>
                  <a:srgbClr val="000000"/>
                </a:solidFill>
              </a:rPr>
              <a:t>VAPP number </a:t>
            </a:r>
            <a:endParaRPr lang="en-GB">
              <a:solidFill>
                <a:srgbClr val="000000"/>
              </a:solidFill>
            </a:endParaRPr>
          </a:p>
        </p:txBody>
      </p:sp>
      <p:sp>
        <p:nvSpPr>
          <p:cNvPr id="11475" name="TextBox 6"/>
          <p:cNvSpPr txBox="1">
            <a:spLocks noChangeArrowheads="1"/>
          </p:cNvSpPr>
          <p:nvPr/>
        </p:nvSpPr>
        <p:spPr bwMode="auto">
          <a:xfrm>
            <a:off x="4140200" y="6251575"/>
            <a:ext cx="598488" cy="366713"/>
          </a:xfrm>
          <a:prstGeom prst="rect">
            <a:avLst/>
          </a:prstGeom>
          <a:noFill/>
          <a:ln w="9525">
            <a:noFill/>
            <a:miter lim="800000"/>
            <a:headEnd/>
            <a:tailEnd/>
          </a:ln>
        </p:spPr>
        <p:txBody>
          <a:bodyPr wrap="none">
            <a:spAutoFit/>
          </a:bodyPr>
          <a:lstStyle/>
          <a:p>
            <a:pPr defTabSz="913980"/>
            <a:r>
              <a:rPr lang="en-US">
                <a:solidFill>
                  <a:srgbClr val="000000"/>
                </a:solidFill>
              </a:rPr>
              <a:t>Year</a:t>
            </a:r>
            <a:endParaRPr lang="en-GB">
              <a:solidFill>
                <a:srgbClr val="000000"/>
              </a:solidFill>
            </a:endParaRPr>
          </a:p>
        </p:txBody>
      </p:sp>
      <p:sp>
        <p:nvSpPr>
          <p:cNvPr id="8" name="TextBox 7"/>
          <p:cNvSpPr txBox="1"/>
          <p:nvPr/>
        </p:nvSpPr>
        <p:spPr>
          <a:xfrm>
            <a:off x="4284663" y="1835150"/>
            <a:ext cx="1819275" cy="925513"/>
          </a:xfrm>
          <a:prstGeom prst="rect">
            <a:avLst/>
          </a:prstGeom>
          <a:solidFill>
            <a:schemeClr val="accent6">
              <a:lumMod val="20000"/>
              <a:lumOff val="80000"/>
            </a:schemeClr>
          </a:solidFill>
          <a:ln>
            <a:solidFill>
              <a:schemeClr val="accent6">
                <a:lumMod val="50000"/>
              </a:schemeClr>
            </a:solid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980" eaLnBrk="1" hangingPunct="1">
              <a:defRPr/>
            </a:pPr>
            <a:r>
              <a:rPr lang="en-US" dirty="0" smtClean="0">
                <a:solidFill>
                  <a:srgbClr val="000000"/>
                </a:solidFill>
              </a:rPr>
              <a:t>In 1992, </a:t>
            </a:r>
          </a:p>
          <a:p>
            <a:pPr defTabSz="913980" eaLnBrk="1" hangingPunct="1">
              <a:defRPr/>
            </a:pPr>
            <a:r>
              <a:rPr lang="en-US" dirty="0" smtClean="0">
                <a:solidFill>
                  <a:srgbClr val="000000"/>
                </a:solidFill>
              </a:rPr>
              <a:t>single-dose </a:t>
            </a:r>
          </a:p>
          <a:p>
            <a:pPr defTabSz="913980" eaLnBrk="1" hangingPunct="1">
              <a:defRPr/>
            </a:pPr>
            <a:r>
              <a:rPr lang="en-US" dirty="0" smtClean="0">
                <a:solidFill>
                  <a:srgbClr val="000000"/>
                </a:solidFill>
              </a:rPr>
              <a:t>IPV at 3 months</a:t>
            </a:r>
          </a:p>
        </p:txBody>
      </p:sp>
      <p:sp>
        <p:nvSpPr>
          <p:cNvPr id="10" name="TextBox 9"/>
          <p:cNvSpPr txBox="1"/>
          <p:nvPr/>
        </p:nvSpPr>
        <p:spPr>
          <a:xfrm>
            <a:off x="6227763" y="3211513"/>
            <a:ext cx="1120775" cy="925512"/>
          </a:xfrm>
          <a:prstGeom prst="rect">
            <a:avLst/>
          </a:prstGeom>
          <a:solidFill>
            <a:schemeClr val="accent6">
              <a:lumMod val="20000"/>
              <a:lumOff val="80000"/>
            </a:schemeClr>
          </a:solidFill>
          <a:ln>
            <a:solidFill>
              <a:schemeClr val="accent6">
                <a:lumMod val="50000"/>
              </a:schemeClr>
            </a:solid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980" eaLnBrk="1" hangingPunct="1">
              <a:defRPr/>
            </a:pPr>
            <a:r>
              <a:rPr lang="en-US" dirty="0" smtClean="0">
                <a:solidFill>
                  <a:srgbClr val="000000"/>
                </a:solidFill>
              </a:rPr>
              <a:t>In 2006, </a:t>
            </a:r>
          </a:p>
          <a:p>
            <a:pPr defTabSz="913980" eaLnBrk="1" hangingPunct="1">
              <a:defRPr/>
            </a:pPr>
            <a:r>
              <a:rPr lang="en-US" dirty="0" smtClean="0">
                <a:solidFill>
                  <a:srgbClr val="000000"/>
                </a:solidFill>
              </a:rPr>
              <a:t>IPV-only </a:t>
            </a:r>
          </a:p>
          <a:p>
            <a:pPr defTabSz="913980" eaLnBrk="1" hangingPunct="1">
              <a:defRPr/>
            </a:pPr>
            <a:r>
              <a:rPr lang="en-US" dirty="0" smtClean="0">
                <a:solidFill>
                  <a:srgbClr val="000000"/>
                </a:solidFill>
              </a:rPr>
              <a:t>schedule</a:t>
            </a:r>
            <a:endParaRPr lang="en-GB" dirty="0" smtClean="0">
              <a:solidFill>
                <a:srgbClr val="000000"/>
              </a:solidFill>
            </a:endParaRPr>
          </a:p>
        </p:txBody>
      </p:sp>
      <p:graphicFrame>
        <p:nvGraphicFramePr>
          <p:cNvPr id="2" name="Diagram 1"/>
          <p:cNvGraphicFramePr/>
          <p:nvPr>
            <p:extLst/>
          </p:nvPr>
        </p:nvGraphicFramePr>
        <p:xfrm>
          <a:off x="0" y="1"/>
          <a:ext cx="8991600" cy="1268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479" name="Line 196"/>
          <p:cNvSpPr>
            <a:spLocks noChangeShapeType="1"/>
          </p:cNvSpPr>
          <p:nvPr/>
        </p:nvSpPr>
        <p:spPr bwMode="auto">
          <a:xfrm>
            <a:off x="7740650" y="1700213"/>
            <a:ext cx="0" cy="4176712"/>
          </a:xfrm>
          <a:prstGeom prst="line">
            <a:avLst/>
          </a:prstGeom>
          <a:noFill/>
          <a:ln w="9525">
            <a:solidFill>
              <a:srgbClr val="C0C0C0"/>
            </a:solidFill>
            <a:round/>
            <a:headEnd/>
            <a:tailEnd/>
          </a:ln>
        </p:spPr>
        <p:txBody>
          <a:bodyPr/>
          <a:lstStyle/>
          <a:p>
            <a:pPr defTabSz="913980"/>
            <a:endParaRPr lang="en-US">
              <a:solidFill>
                <a:srgbClr val="1B587C"/>
              </a:solidFill>
            </a:endParaRPr>
          </a:p>
        </p:txBody>
      </p:sp>
      <p:sp>
        <p:nvSpPr>
          <p:cNvPr id="11480" name="Line 219"/>
          <p:cNvSpPr>
            <a:spLocks noChangeShapeType="1"/>
          </p:cNvSpPr>
          <p:nvPr/>
        </p:nvSpPr>
        <p:spPr bwMode="auto">
          <a:xfrm>
            <a:off x="5219700" y="2781300"/>
            <a:ext cx="0" cy="1079500"/>
          </a:xfrm>
          <a:prstGeom prst="line">
            <a:avLst/>
          </a:prstGeom>
          <a:noFill/>
          <a:ln w="57150">
            <a:solidFill>
              <a:srgbClr val="800000"/>
            </a:solidFill>
            <a:round/>
            <a:headEnd/>
            <a:tailEnd type="triangle" w="med" len="med"/>
          </a:ln>
        </p:spPr>
        <p:txBody>
          <a:bodyPr/>
          <a:lstStyle/>
          <a:p>
            <a:pPr defTabSz="913980"/>
            <a:endParaRPr lang="en-US">
              <a:solidFill>
                <a:srgbClr val="1B587C"/>
              </a:solidFill>
            </a:endParaRPr>
          </a:p>
        </p:txBody>
      </p:sp>
      <p:sp>
        <p:nvSpPr>
          <p:cNvPr id="11481" name="Line 220"/>
          <p:cNvSpPr>
            <a:spLocks noChangeShapeType="1"/>
          </p:cNvSpPr>
          <p:nvPr/>
        </p:nvSpPr>
        <p:spPr bwMode="auto">
          <a:xfrm>
            <a:off x="6948488" y="4149725"/>
            <a:ext cx="0" cy="1079500"/>
          </a:xfrm>
          <a:prstGeom prst="line">
            <a:avLst/>
          </a:prstGeom>
          <a:noFill/>
          <a:ln w="57150">
            <a:solidFill>
              <a:srgbClr val="800000"/>
            </a:solidFill>
            <a:round/>
            <a:headEnd/>
            <a:tailEnd type="triangle" w="med" len="med"/>
          </a:ln>
        </p:spPr>
        <p:txBody>
          <a:bodyPr/>
          <a:lstStyle/>
          <a:p>
            <a:pPr defTabSz="913980"/>
            <a:endParaRPr lang="en-US">
              <a:solidFill>
                <a:srgbClr val="1B587C"/>
              </a:solidFill>
            </a:endParaRPr>
          </a:p>
        </p:txBody>
      </p:sp>
    </p:spTree>
    <p:extLst>
      <p:ext uri="{BB962C8B-B14F-4D97-AF65-F5344CB8AC3E}">
        <p14:creationId xmlns:p14="http://schemas.microsoft.com/office/powerpoint/2010/main" val="283409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25711564"/>
              </p:ext>
            </p:extLst>
          </p:nvPr>
        </p:nvGraphicFramePr>
        <p:xfrm>
          <a:off x="414311" y="149030"/>
          <a:ext cx="8308731" cy="769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81000" y="1844830"/>
            <a:ext cx="8534400" cy="3231654"/>
          </a:xfrm>
          <a:prstGeom prst="rect">
            <a:avLst/>
          </a:prstGeom>
          <a:noFill/>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defTabSz="913980" eaLnBrk="1" fontAlgn="base" hangingPunct="1">
              <a:spcBef>
                <a:spcPts val="4200"/>
              </a:spcBef>
              <a:spcAft>
                <a:spcPct val="0"/>
              </a:spcAft>
            </a:pPr>
            <a:r>
              <a:rPr lang="en-US" sz="3200" b="1" dirty="0" smtClean="0">
                <a:solidFill>
                  <a:srgbClr val="323232"/>
                </a:solidFill>
                <a:latin typeface="Calibri" pitchFamily="34" charset="0"/>
              </a:rPr>
              <a:t>Emphasis on routine </a:t>
            </a:r>
            <a:r>
              <a:rPr lang="en-US" sz="3200" b="1" dirty="0">
                <a:solidFill>
                  <a:srgbClr val="323232"/>
                </a:solidFill>
                <a:latin typeface="Calibri" pitchFamily="34" charset="0"/>
              </a:rPr>
              <a:t>immunization </a:t>
            </a:r>
            <a:r>
              <a:rPr lang="en-US" sz="3200" b="1" dirty="0" smtClean="0">
                <a:solidFill>
                  <a:srgbClr val="323232"/>
                </a:solidFill>
                <a:latin typeface="Calibri" pitchFamily="34" charset="0"/>
              </a:rPr>
              <a:t>strengthening</a:t>
            </a:r>
            <a:endParaRPr lang="en-US" sz="3200" b="1" dirty="0">
              <a:solidFill>
                <a:srgbClr val="323232"/>
              </a:solidFill>
              <a:latin typeface="Calibri" pitchFamily="34" charset="0"/>
            </a:endParaRPr>
          </a:p>
          <a:p>
            <a:pPr marL="914400" lvl="1" indent="-457200" defTabSz="913980" eaLnBrk="1" fontAlgn="base" hangingPunct="1">
              <a:spcBef>
                <a:spcPts val="1200"/>
              </a:spcBef>
              <a:spcAft>
                <a:spcPct val="0"/>
              </a:spcAft>
              <a:buFont typeface="Arial" panose="020B0604020202020204" pitchFamily="34" charset="0"/>
              <a:buChar char="•"/>
            </a:pPr>
            <a:r>
              <a:rPr lang="en-US" sz="2800" i="1" dirty="0">
                <a:solidFill>
                  <a:srgbClr val="323232"/>
                </a:solidFill>
                <a:latin typeface="Calibri" pitchFamily="34" charset="0"/>
              </a:rPr>
              <a:t>r</a:t>
            </a:r>
            <a:r>
              <a:rPr lang="en-US" sz="2800" i="1" dirty="0" smtClean="0">
                <a:solidFill>
                  <a:srgbClr val="323232"/>
                </a:solidFill>
                <a:latin typeface="Calibri" pitchFamily="34" charset="0"/>
              </a:rPr>
              <a:t>aising coverage critical </a:t>
            </a:r>
            <a:r>
              <a:rPr lang="en-US" sz="2800" i="1" dirty="0">
                <a:solidFill>
                  <a:srgbClr val="323232"/>
                </a:solidFill>
                <a:latin typeface="Calibri" pitchFamily="34" charset="0"/>
              </a:rPr>
              <a:t>for achieving the </a:t>
            </a:r>
            <a:r>
              <a:rPr lang="en-US" sz="2800" i="1" dirty="0" smtClean="0">
                <a:solidFill>
                  <a:srgbClr val="323232"/>
                </a:solidFill>
                <a:latin typeface="Calibri" pitchFamily="34" charset="0"/>
              </a:rPr>
              <a:t>endgame</a:t>
            </a:r>
          </a:p>
          <a:p>
            <a:pPr marL="0" lvl="1" indent="0" defTabSz="913980" eaLnBrk="1" fontAlgn="base" hangingPunct="1">
              <a:spcBef>
                <a:spcPts val="4200"/>
              </a:spcBef>
              <a:spcAft>
                <a:spcPct val="0"/>
              </a:spcAft>
            </a:pPr>
            <a:r>
              <a:rPr lang="en-US" sz="3200" b="1" dirty="0">
                <a:solidFill>
                  <a:srgbClr val="323232"/>
                </a:solidFill>
                <a:latin typeface="Calibri" pitchFamily="34" charset="0"/>
              </a:rPr>
              <a:t>IPV to be introduced into the routine program</a:t>
            </a:r>
          </a:p>
          <a:p>
            <a:pPr marL="0" lvl="1" indent="0" defTabSz="913980" eaLnBrk="1" fontAlgn="base" hangingPunct="1">
              <a:spcBef>
                <a:spcPts val="4200"/>
              </a:spcBef>
              <a:spcAft>
                <a:spcPct val="0"/>
              </a:spcAft>
            </a:pPr>
            <a:r>
              <a:rPr lang="en-US" sz="3200" b="1" dirty="0" smtClean="0">
                <a:solidFill>
                  <a:srgbClr val="323232"/>
                </a:solidFill>
                <a:latin typeface="Calibri" pitchFamily="34" charset="0"/>
              </a:rPr>
              <a:t>Switch from </a:t>
            </a:r>
            <a:r>
              <a:rPr lang="en-US" sz="3200" b="1" dirty="0" err="1" smtClean="0">
                <a:solidFill>
                  <a:srgbClr val="323232"/>
                </a:solidFill>
                <a:latin typeface="Calibri" pitchFamily="34" charset="0"/>
              </a:rPr>
              <a:t>tOPV</a:t>
            </a:r>
            <a:r>
              <a:rPr lang="en-US" sz="3200" b="1" dirty="0" smtClean="0">
                <a:solidFill>
                  <a:srgbClr val="323232"/>
                </a:solidFill>
                <a:latin typeface="Calibri" pitchFamily="34" charset="0"/>
              </a:rPr>
              <a:t> to </a:t>
            </a:r>
            <a:r>
              <a:rPr lang="en-US" sz="3200" b="1" dirty="0" err="1" smtClean="0">
                <a:solidFill>
                  <a:srgbClr val="323232"/>
                </a:solidFill>
                <a:latin typeface="Calibri" pitchFamily="34" charset="0"/>
              </a:rPr>
              <a:t>bOPV</a:t>
            </a:r>
            <a:endParaRPr lang="en-US" sz="3200" b="1" dirty="0">
              <a:solidFill>
                <a:srgbClr val="323232"/>
              </a:solidFill>
              <a:latin typeface="Calibri" pitchFamily="34" charset="0"/>
            </a:endParaRPr>
          </a:p>
        </p:txBody>
      </p:sp>
    </p:spTree>
    <p:extLst>
      <p:ext uri="{BB962C8B-B14F-4D97-AF65-F5344CB8AC3E}">
        <p14:creationId xmlns:p14="http://schemas.microsoft.com/office/powerpoint/2010/main" val="387804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11744267"/>
              </p:ext>
            </p:extLst>
          </p:nvPr>
        </p:nvGraphicFramePr>
        <p:xfrm>
          <a:off x="457200" y="152400"/>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2091196118"/>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295400" y="6067265"/>
            <a:ext cx="6668877" cy="307777"/>
          </a:xfrm>
          <a:prstGeom prst="rect">
            <a:avLst/>
          </a:prstGeom>
          <a:noFill/>
        </p:spPr>
        <p:txBody>
          <a:bodyPr wrap="none" rtlCol="0">
            <a:spAutoFit/>
          </a:bodyPr>
          <a:lstStyle/>
          <a:p>
            <a:pPr defTabSz="913980"/>
            <a:r>
              <a:rPr lang="en-US" sz="1400" i="1" dirty="0">
                <a:solidFill>
                  <a:srgbClr val="323232"/>
                </a:solidFill>
              </a:rPr>
              <a:t>WER, 3 Jan 2014, vol. 89, 1 (pp 1-20): at </a:t>
            </a:r>
            <a:r>
              <a:rPr lang="en-US" sz="1200" dirty="0">
                <a:solidFill>
                  <a:srgbClr val="1B587C"/>
                </a:solidFill>
                <a:hlinkClick r:id="rId13"/>
              </a:rPr>
              <a:t>http://www.who.int/wer/2014/wer8901/en/index.html</a:t>
            </a:r>
            <a:r>
              <a:rPr lang="en-US" sz="1200" dirty="0">
                <a:solidFill>
                  <a:srgbClr val="1B587C"/>
                </a:solidFill>
              </a:rPr>
              <a:t>  </a:t>
            </a:r>
            <a:endParaRPr lang="en-US" sz="1200" i="1" dirty="0">
              <a:solidFill>
                <a:srgbClr val="323232"/>
              </a:solidFill>
            </a:endParaRPr>
          </a:p>
        </p:txBody>
      </p:sp>
    </p:spTree>
    <p:extLst>
      <p:ext uri="{BB962C8B-B14F-4D97-AF65-F5344CB8AC3E}">
        <p14:creationId xmlns:p14="http://schemas.microsoft.com/office/powerpoint/2010/main" val="281308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68194064"/>
              </p:ext>
            </p:extLst>
          </p:nvPr>
        </p:nvGraphicFramePr>
        <p:xfrm>
          <a:off x="492369" y="1178169"/>
          <a:ext cx="7948246" cy="4360983"/>
        </p:xfrm>
        <a:graphic>
          <a:graphicData uri="http://schemas.openxmlformats.org/drawingml/2006/table">
            <a:tbl>
              <a:tblPr firstRow="1" firstCol="1" bandRow="1">
                <a:tableStyleId>{21E4AEA4-8DFA-4A89-87EB-49C32662AFE0}</a:tableStyleId>
              </a:tblPr>
              <a:tblGrid>
                <a:gridCol w="2851905"/>
                <a:gridCol w="5096341"/>
              </a:tblGrid>
              <a:tr h="396453">
                <a:tc>
                  <a:txBody>
                    <a:bodyPr/>
                    <a:lstStyle/>
                    <a:p>
                      <a:pPr algn="just">
                        <a:lnSpc>
                          <a:spcPct val="107000"/>
                        </a:lnSpc>
                        <a:spcAft>
                          <a:spcPts val="0"/>
                        </a:spcAft>
                      </a:pPr>
                      <a:r>
                        <a:rPr lang="en-IN" sz="1800" dirty="0">
                          <a:effectLst/>
                        </a:rPr>
                        <a:t>Age</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Vaccines given </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r>
              <a:tr h="396453">
                <a:tc>
                  <a:txBody>
                    <a:bodyPr/>
                    <a:lstStyle/>
                    <a:p>
                      <a:pPr algn="just">
                        <a:lnSpc>
                          <a:spcPct val="107000"/>
                        </a:lnSpc>
                        <a:spcAft>
                          <a:spcPts val="0"/>
                        </a:spcAft>
                      </a:pPr>
                      <a:r>
                        <a:rPr lang="en-IN" sz="1800" dirty="0">
                          <a:effectLst/>
                        </a:rPr>
                        <a:t>Birth</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a:effectLst/>
                        </a:rPr>
                        <a:t>BCG, OPV, Hepatitis B</a:t>
                      </a:r>
                      <a:endParaRPr lang="en-IN" sz="180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6 Weeks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Pentavalent-1/DPT1+Hep-B1, OPV1</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10 weeks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Pentavalent-2/DPT2+Hep-B2, OPV2</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14 weeks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Pentavalent-3/DPT3+Hep-B3,OPV3,</a:t>
                      </a:r>
                      <a:r>
                        <a:rPr lang="en-IN" sz="1800" b="1" baseline="0" dirty="0" smtClean="0">
                          <a:solidFill>
                            <a:srgbClr val="FF0000"/>
                          </a:solidFill>
                          <a:effectLst/>
                        </a:rPr>
                        <a:t>   IPV</a:t>
                      </a:r>
                      <a:endParaRPr lang="en-IN" sz="1800" b="1" dirty="0">
                        <a:solidFill>
                          <a:srgbClr val="FF0000"/>
                        </a:solidFill>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9-12 months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Measles (MCV1), </a:t>
                      </a:r>
                      <a:r>
                        <a:rPr lang="en-IN" sz="1800" dirty="0">
                          <a:effectLst/>
                        </a:rPr>
                        <a:t>JE**</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16-24 months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Measles (MCV2), </a:t>
                      </a:r>
                      <a:r>
                        <a:rPr lang="en-IN" sz="1800" dirty="0">
                          <a:effectLst/>
                        </a:rPr>
                        <a:t>JE**, </a:t>
                      </a:r>
                      <a:r>
                        <a:rPr lang="en-IN" sz="1800" dirty="0" smtClean="0">
                          <a:effectLst/>
                        </a:rPr>
                        <a:t>DPT booster-1, </a:t>
                      </a:r>
                      <a:r>
                        <a:rPr lang="en-IN" sz="1800" dirty="0">
                          <a:effectLst/>
                        </a:rPr>
                        <a:t>OPV</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5-6 years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smtClean="0">
                          <a:effectLst/>
                        </a:rPr>
                        <a:t>DPT booster 2</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10 years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a:effectLst/>
                        </a:rPr>
                        <a:t>TT</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16 years</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a:effectLst/>
                        </a:rPr>
                        <a:t>TT</a:t>
                      </a:r>
                      <a:endParaRPr lang="en-IN" sz="1800" dirty="0">
                        <a:effectLst/>
                        <a:latin typeface="Calibri"/>
                        <a:ea typeface="Calibri"/>
                        <a:cs typeface="Times New Roman"/>
                      </a:endParaRPr>
                    </a:p>
                  </a:txBody>
                  <a:tcPr marL="63305" marR="63305" marT="0" marB="0"/>
                </a:tc>
              </a:tr>
              <a:tr h="396453">
                <a:tc>
                  <a:txBody>
                    <a:bodyPr/>
                    <a:lstStyle/>
                    <a:p>
                      <a:pPr algn="just">
                        <a:lnSpc>
                          <a:spcPct val="107000"/>
                        </a:lnSpc>
                        <a:spcAft>
                          <a:spcPts val="0"/>
                        </a:spcAft>
                      </a:pPr>
                      <a:r>
                        <a:rPr lang="en-IN" sz="1800" dirty="0">
                          <a:effectLst/>
                        </a:rPr>
                        <a:t>Pregnant Mother </a:t>
                      </a:r>
                      <a:endParaRPr lang="en-IN" sz="1800" dirty="0">
                        <a:effectLst/>
                        <a:latin typeface="Calibri"/>
                        <a:ea typeface="Calibri"/>
                        <a:cs typeface="Times New Roman"/>
                      </a:endParaRPr>
                    </a:p>
                  </a:txBody>
                  <a:tcPr marL="63305" marR="63305" marT="0" marB="0">
                    <a:solidFill>
                      <a:schemeClr val="tx1">
                        <a:lumMod val="40000"/>
                        <a:lumOff val="60000"/>
                      </a:schemeClr>
                    </a:solidFill>
                  </a:tcPr>
                </a:tc>
                <a:tc>
                  <a:txBody>
                    <a:bodyPr/>
                    <a:lstStyle/>
                    <a:p>
                      <a:pPr algn="just">
                        <a:lnSpc>
                          <a:spcPct val="107000"/>
                        </a:lnSpc>
                        <a:spcAft>
                          <a:spcPts val="0"/>
                        </a:spcAft>
                      </a:pPr>
                      <a:r>
                        <a:rPr lang="en-IN" sz="1800" dirty="0">
                          <a:effectLst/>
                        </a:rPr>
                        <a:t>TT1, 2 or TT Booster***</a:t>
                      </a:r>
                      <a:endParaRPr lang="en-IN" sz="1800" dirty="0">
                        <a:effectLst/>
                        <a:latin typeface="Calibri"/>
                        <a:ea typeface="Calibri"/>
                        <a:cs typeface="Times New Roman"/>
                      </a:endParaRPr>
                    </a:p>
                  </a:txBody>
                  <a:tcPr marL="63305" marR="63305" marT="0" marB="0"/>
                </a:tc>
              </a:tr>
            </a:tbl>
          </a:graphicData>
        </a:graphic>
      </p:graphicFrame>
      <p:sp>
        <p:nvSpPr>
          <p:cNvPr id="8" name="TextBox 7"/>
          <p:cNvSpPr txBox="1"/>
          <p:nvPr/>
        </p:nvSpPr>
        <p:spPr>
          <a:xfrm>
            <a:off x="351693" y="5750171"/>
            <a:ext cx="8440615" cy="774251"/>
          </a:xfrm>
          <a:prstGeom prst="rect">
            <a:avLst/>
          </a:prstGeom>
          <a:noFill/>
        </p:spPr>
        <p:txBody>
          <a:bodyPr wrap="square" rtlCol="0">
            <a:spAutoFit/>
          </a:bodyPr>
          <a:lstStyle/>
          <a:p>
            <a:pPr defTabSz="913980"/>
            <a:r>
              <a:rPr lang="en-IN" sz="1477" b="1" dirty="0">
                <a:solidFill>
                  <a:prstClr val="black"/>
                </a:solidFill>
              </a:rPr>
              <a:t>*</a:t>
            </a:r>
            <a:r>
              <a:rPr lang="en-IN" sz="1477" dirty="0">
                <a:solidFill>
                  <a:prstClr val="black"/>
                </a:solidFill>
              </a:rPr>
              <a:t>Pentavalent (</a:t>
            </a:r>
            <a:r>
              <a:rPr lang="en-IN" sz="1477" dirty="0" err="1">
                <a:solidFill>
                  <a:prstClr val="black"/>
                </a:solidFill>
              </a:rPr>
              <a:t>DPT+HepB+Hib</a:t>
            </a:r>
            <a:r>
              <a:rPr lang="en-IN" sz="1477" dirty="0">
                <a:solidFill>
                  <a:prstClr val="black"/>
                </a:solidFill>
              </a:rPr>
              <a:t>)</a:t>
            </a:r>
            <a:r>
              <a:rPr lang="en-IN" sz="1477" b="1" dirty="0">
                <a:solidFill>
                  <a:prstClr val="black"/>
                </a:solidFill>
              </a:rPr>
              <a:t>- </a:t>
            </a:r>
            <a:r>
              <a:rPr lang="en-IN" sz="1477" dirty="0">
                <a:solidFill>
                  <a:prstClr val="black"/>
                </a:solidFill>
              </a:rPr>
              <a:t>currently in 20 s</a:t>
            </a:r>
            <a:r>
              <a:rPr lang="en-IN" sz="1477" i="1" dirty="0">
                <a:solidFill>
                  <a:prstClr val="black"/>
                </a:solidFill>
              </a:rPr>
              <a:t>tates, to be </a:t>
            </a:r>
            <a:r>
              <a:rPr lang="en-IN" sz="1477" b="1" i="1" u="sng" dirty="0">
                <a:solidFill>
                  <a:prstClr val="black"/>
                </a:solidFill>
              </a:rPr>
              <a:t>rolled out in 16 states</a:t>
            </a:r>
            <a:r>
              <a:rPr lang="en-IN" sz="1477" b="1" i="1" dirty="0">
                <a:solidFill>
                  <a:prstClr val="black"/>
                </a:solidFill>
              </a:rPr>
              <a:t> </a:t>
            </a:r>
            <a:r>
              <a:rPr lang="en-IN" sz="1477" i="1" dirty="0">
                <a:solidFill>
                  <a:prstClr val="black"/>
                </a:solidFill>
              </a:rPr>
              <a:t>by Sep/Oct 2015</a:t>
            </a:r>
            <a:endParaRPr lang="en-IN" sz="1477" dirty="0">
              <a:solidFill>
                <a:prstClr val="black"/>
              </a:solidFill>
            </a:endParaRPr>
          </a:p>
          <a:p>
            <a:pPr defTabSz="913980"/>
            <a:r>
              <a:rPr lang="en-IN" sz="1477" dirty="0">
                <a:solidFill>
                  <a:prstClr val="black"/>
                </a:solidFill>
              </a:rPr>
              <a:t>** </a:t>
            </a:r>
            <a:r>
              <a:rPr lang="en-IN" sz="1477" i="1" dirty="0">
                <a:solidFill>
                  <a:prstClr val="black"/>
                </a:solidFill>
              </a:rPr>
              <a:t>in endemic districts only</a:t>
            </a:r>
            <a:r>
              <a:rPr lang="en-IN" sz="1477" dirty="0">
                <a:solidFill>
                  <a:prstClr val="black"/>
                </a:solidFill>
              </a:rPr>
              <a:t>   </a:t>
            </a:r>
          </a:p>
          <a:p>
            <a:pPr defTabSz="913980"/>
            <a:r>
              <a:rPr lang="en-IN" sz="1477" dirty="0">
                <a:solidFill>
                  <a:prstClr val="black"/>
                </a:solidFill>
              </a:rPr>
              <a:t>*** </a:t>
            </a:r>
            <a:r>
              <a:rPr lang="en-US" sz="1477" i="1" dirty="0">
                <a:solidFill>
                  <a:prstClr val="black"/>
                </a:solidFill>
              </a:rPr>
              <a:t>one dose if previously vaccinated within 3 years</a:t>
            </a:r>
            <a:endParaRPr lang="en-IN" sz="1477" dirty="0">
              <a:solidFill>
                <a:prstClr val="black"/>
              </a:solidFill>
            </a:endParaRPr>
          </a:p>
        </p:txBody>
      </p:sp>
      <p:sp>
        <p:nvSpPr>
          <p:cNvPr id="7" name="Title 1"/>
          <p:cNvSpPr txBox="1">
            <a:spLocks/>
          </p:cNvSpPr>
          <p:nvPr/>
        </p:nvSpPr>
        <p:spPr>
          <a:xfrm>
            <a:off x="228600" y="197893"/>
            <a:ext cx="8440615" cy="773723"/>
          </a:xfrm>
          <a:prstGeom prst="rect">
            <a:avLst/>
          </a:prstGeom>
          <a:solidFill>
            <a:srgbClr val="7030A0"/>
          </a:solidFill>
          <a:ln>
            <a:noFill/>
          </a:ln>
          <a:extLst/>
        </p:spPr>
        <p:txBody>
          <a:bodyPr vert="horz" wrap="square" lIns="84406" tIns="42203" rIns="84406" bIns="42203" numCol="1" rtlCol="0" anchor="ctr" anchorCtr="0" compatLnSpc="1">
            <a:prstTxWarp prst="textNoShape">
              <a:avLst/>
            </a:prstTxWarp>
            <a:normAutofit/>
          </a:bodyPr>
          <a:lstStyle>
            <a:lvl1pPr algn="ctr" eaLnBrk="0" fontAlgn="base" hangingPunct="0">
              <a:spcBef>
                <a:spcPct val="0"/>
              </a:spcBef>
              <a:spcAft>
                <a:spcPct val="0"/>
              </a:spcAft>
              <a:buNone/>
              <a:defRPr sz="3600" b="1">
                <a:solidFill>
                  <a:schemeClr val="bg1"/>
                </a:solidFill>
                <a:latin typeface="+mj-lt"/>
                <a:ea typeface="+mj-ea"/>
                <a:cs typeface="+mj-cs"/>
              </a:defRPr>
            </a:lvl1pPr>
          </a:lstStyle>
          <a:p>
            <a:pPr defTabSz="913980"/>
            <a:r>
              <a:rPr lang="en-US" sz="3323" dirty="0">
                <a:solidFill>
                  <a:srgbClr val="323232">
                    <a:lumMod val="10000"/>
                    <a:lumOff val="90000"/>
                  </a:srgbClr>
                </a:solidFill>
              </a:rPr>
              <a:t>National Immunization Schedule</a:t>
            </a:r>
          </a:p>
        </p:txBody>
      </p:sp>
      <p:sp>
        <p:nvSpPr>
          <p:cNvPr id="4" name="Oval 3"/>
          <p:cNvSpPr/>
          <p:nvPr/>
        </p:nvSpPr>
        <p:spPr>
          <a:xfrm>
            <a:off x="6822831" y="2655277"/>
            <a:ext cx="492369" cy="562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US" sz="1662">
              <a:solidFill>
                <a:prstClr val="white"/>
              </a:solidFill>
            </a:endParaRPr>
          </a:p>
        </p:txBody>
      </p:sp>
    </p:spTree>
    <p:extLst>
      <p:ext uri="{BB962C8B-B14F-4D97-AF65-F5344CB8AC3E}">
        <p14:creationId xmlns:p14="http://schemas.microsoft.com/office/powerpoint/2010/main" val="141855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lioeradication.org/Portals/0/Image/Media/NewsStories/20150921_WPV2certification.JPG?scale=both&amp;h=400&amp;mode=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7192"/>
            <a:ext cx="9060200" cy="54661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96" y="116632"/>
            <a:ext cx="9060200" cy="1200329"/>
          </a:xfrm>
          <a:prstGeom prst="rect">
            <a:avLst/>
          </a:prstGeom>
        </p:spPr>
        <p:txBody>
          <a:bodyPr wrap="square">
            <a:spAutoFit/>
          </a:bodyPr>
          <a:lstStyle/>
          <a:p>
            <a:pPr algn="ctr" defTabSz="913980"/>
            <a:r>
              <a:rPr lang="en-IN" sz="2400" b="1" dirty="0">
                <a:solidFill>
                  <a:srgbClr val="002060"/>
                </a:solidFill>
              </a:rPr>
              <a:t>Global eradication of wild poliovirus type 2 declared</a:t>
            </a:r>
          </a:p>
          <a:p>
            <a:pPr algn="ctr" defTabSz="913980"/>
            <a:r>
              <a:rPr lang="en-IN" sz="2400" b="1" i="1" dirty="0">
                <a:solidFill>
                  <a:srgbClr val="002060"/>
                </a:solidFill>
              </a:rPr>
              <a:t>Declaration further milestone for globally-coordinated vaccine switch in 2016</a:t>
            </a:r>
            <a:endParaRPr lang="en-IN" sz="2400" b="1" dirty="0">
              <a:solidFill>
                <a:srgbClr val="002060"/>
              </a:solidFill>
            </a:endParaRPr>
          </a:p>
        </p:txBody>
      </p:sp>
    </p:spTree>
    <p:extLst>
      <p:ext uri="{BB962C8B-B14F-4D97-AF65-F5344CB8AC3E}">
        <p14:creationId xmlns:p14="http://schemas.microsoft.com/office/powerpoint/2010/main" val="95803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97" t="10944" r="1379" b="3741"/>
          <a:stretch/>
        </p:blipFill>
        <p:spPr>
          <a:xfrm>
            <a:off x="173421" y="3105808"/>
            <a:ext cx="8844454" cy="3594538"/>
          </a:xfrm>
          <a:prstGeom prst="rect">
            <a:avLst/>
          </a:prstGeom>
        </p:spPr>
      </p:pic>
      <p:sp>
        <p:nvSpPr>
          <p:cNvPr id="4" name="TextBox 3"/>
          <p:cNvSpPr txBox="1"/>
          <p:nvPr/>
        </p:nvSpPr>
        <p:spPr>
          <a:xfrm>
            <a:off x="0" y="304800"/>
            <a:ext cx="9144000"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304800" y="228600"/>
            <a:ext cx="8686800" cy="2800767"/>
          </a:xfrm>
          <a:prstGeom prst="rect">
            <a:avLst/>
          </a:prstGeom>
          <a:solidFill>
            <a:srgbClr val="0070C0"/>
          </a:solidFill>
        </p:spPr>
        <p:txBody>
          <a:bodyPr wrap="square" rtlCol="0">
            <a:spAutoFit/>
          </a:bodyPr>
          <a:lstStyle/>
          <a:p>
            <a:r>
              <a:rPr lang="en-GB" sz="4400" b="1" dirty="0">
                <a:solidFill>
                  <a:prstClr val="white"/>
                </a:solidFill>
                <a:cs typeface="Calibri" pitchFamily="34" charset="0"/>
              </a:rPr>
              <a:t>Combined use of IPV and OPV provides strong intestinal immunity and antibody protection against all three serotypes</a:t>
            </a:r>
            <a:endParaRPr lang="en-US" sz="4400" dirty="0">
              <a:solidFill>
                <a:prstClr val="white"/>
              </a:solidFill>
            </a:endParaRPr>
          </a:p>
        </p:txBody>
      </p:sp>
    </p:spTree>
    <p:extLst>
      <p:ext uri="{BB962C8B-B14F-4D97-AF65-F5344CB8AC3E}">
        <p14:creationId xmlns:p14="http://schemas.microsoft.com/office/powerpoint/2010/main" val="3576968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0" dirty="0" smtClean="0">
                <a:solidFill>
                  <a:srgbClr val="C00000"/>
                </a:solidFill>
                <a:effectLst/>
              </a:rPr>
              <a:t>Summary – Polio End Game</a:t>
            </a:r>
            <a:endParaRPr lang="en-US" b="0" dirty="0">
              <a:solidFill>
                <a:srgbClr val="C00000"/>
              </a:solidFill>
              <a:effectLst/>
            </a:endParaRPr>
          </a:p>
        </p:txBody>
      </p:sp>
      <p:sp>
        <p:nvSpPr>
          <p:cNvPr id="3" name="Content Placeholder 2"/>
          <p:cNvSpPr txBox="1">
            <a:spLocks/>
          </p:cNvSpPr>
          <p:nvPr/>
        </p:nvSpPr>
        <p:spPr>
          <a:xfrm>
            <a:off x="251520" y="914400"/>
            <a:ext cx="8712968"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solidFill>
                  <a:srgbClr val="1B587C"/>
                </a:solidFill>
              </a:rPr>
              <a:t>Globally coordinated withdrawal of OPV type 2 essential to eliminate VDPV and VAPP risks associated with continued use of OPV type 2</a:t>
            </a:r>
          </a:p>
          <a:p>
            <a:r>
              <a:rPr lang="en-GB" sz="2800" dirty="0" smtClean="0">
                <a:solidFill>
                  <a:srgbClr val="1B587C"/>
                </a:solidFill>
              </a:rPr>
              <a:t>Withdrawal of type 2 OPV implies switching from tOPV to bOPV in the programme</a:t>
            </a:r>
          </a:p>
          <a:p>
            <a:r>
              <a:rPr lang="en-GB" sz="2800" dirty="0" smtClean="0">
                <a:solidFill>
                  <a:srgbClr val="1B587C"/>
                </a:solidFill>
              </a:rPr>
              <a:t>Single dose of IPV will helps boost both humoral and mucosal immunity in children that </a:t>
            </a:r>
            <a:r>
              <a:rPr lang="en-GB" sz="2800" b="1" dirty="0" smtClean="0">
                <a:solidFill>
                  <a:srgbClr val="1B587C"/>
                </a:solidFill>
              </a:rPr>
              <a:t>have received OPV doses</a:t>
            </a:r>
          </a:p>
          <a:p>
            <a:r>
              <a:rPr lang="en-GB" sz="2800" b="1" dirty="0" smtClean="0">
                <a:solidFill>
                  <a:srgbClr val="1B587C"/>
                </a:solidFill>
              </a:rPr>
              <a:t>Single dose of IPV at 14 weeks or the first contact thereafter is preferred option </a:t>
            </a:r>
          </a:p>
          <a:p>
            <a:r>
              <a:rPr lang="en-GB" sz="2800" dirty="0" smtClean="0">
                <a:solidFill>
                  <a:srgbClr val="1B587C"/>
                </a:solidFill>
              </a:rPr>
              <a:t>Routine Immunization needs to be strengthened and AFP surveillance should remain highly sensitive  </a:t>
            </a:r>
          </a:p>
          <a:p>
            <a:endParaRPr lang="en-GB" sz="2400" dirty="0" smtClean="0">
              <a:solidFill>
                <a:srgbClr val="1B587C"/>
              </a:solidFill>
            </a:endParaRPr>
          </a:p>
        </p:txBody>
      </p:sp>
    </p:spTree>
    <p:extLst>
      <p:ext uri="{BB962C8B-B14F-4D97-AF65-F5344CB8AC3E}">
        <p14:creationId xmlns:p14="http://schemas.microsoft.com/office/powerpoint/2010/main" val="1938606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lstStyle/>
          <a:p>
            <a:r>
              <a:rPr lang="en-IN" dirty="0" smtClean="0"/>
              <a:t>Thank you</a:t>
            </a:r>
            <a:endParaRPr lang="en-IN" dirty="0"/>
          </a:p>
        </p:txBody>
      </p:sp>
    </p:spTree>
    <p:extLst>
      <p:ext uri="{BB962C8B-B14F-4D97-AF65-F5344CB8AC3E}">
        <p14:creationId xmlns:p14="http://schemas.microsoft.com/office/powerpoint/2010/main" val="310923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64"/>
            <a:ext cx="9144000" cy="954107"/>
          </a:xfrm>
          <a:prstGeom prst="rect">
            <a:avLst/>
          </a:prstGeom>
        </p:spPr>
        <p:txBody>
          <a:bodyPr wrap="square">
            <a:spAutoFit/>
          </a:bodyPr>
          <a:lstStyle/>
          <a:p>
            <a:pPr algn="ctr" defTabSz="913980"/>
            <a:r>
              <a:rPr lang="en-IN" sz="2800" b="1" dirty="0">
                <a:solidFill>
                  <a:prstClr val="white"/>
                </a:solidFill>
              </a:rPr>
              <a:t>Friday, September 25, 2015</a:t>
            </a:r>
          </a:p>
          <a:p>
            <a:pPr algn="ctr" defTabSz="913980"/>
            <a:r>
              <a:rPr lang="en-IN" sz="2800" b="1" dirty="0">
                <a:solidFill>
                  <a:prstClr val="white"/>
                </a:solidFill>
              </a:rPr>
              <a:t>WHO Removes Nigeria from Polio Endemic List !!</a:t>
            </a:r>
          </a:p>
        </p:txBody>
      </p:sp>
      <p:pic>
        <p:nvPicPr>
          <p:cNvPr id="3074" name="Picture 2" descr="For the first time in history, no child has been paralyzed by wild poliovirus for a year in Ni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276872"/>
            <a:ext cx="905572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olioeradication.org/portals/0/Image/Data&amp;Monitoring/currenty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 y="155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3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416" y="1169057"/>
            <a:ext cx="8693064" cy="528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4456" y="371430"/>
            <a:ext cx="8296070" cy="690310"/>
          </a:xfrm>
        </p:spPr>
        <p:txBody>
          <a:bodyPr>
            <a:normAutofit/>
          </a:bodyPr>
          <a:lstStyle/>
          <a:p>
            <a:r>
              <a:rPr lang="en-GB" sz="3692" b="1" dirty="0">
                <a:solidFill>
                  <a:schemeClr val="bg1"/>
                </a:solidFill>
                <a:latin typeface="Calibri" panose="020F0502020204030204" pitchFamily="34" charset="0"/>
                <a:cs typeface="Calibri" panose="020F0502020204030204" pitchFamily="34" charset="0"/>
              </a:rPr>
              <a:t>Wild Poliovirus Cases </a:t>
            </a:r>
            <a:r>
              <a:rPr lang="en-GB" sz="3692" b="1" dirty="0" smtClean="0">
                <a:solidFill>
                  <a:schemeClr val="bg1"/>
                </a:solidFill>
                <a:latin typeface="Calibri" panose="020F0502020204030204" pitchFamily="34" charset="0"/>
                <a:cs typeface="Calibri" panose="020F0502020204030204" pitchFamily="34" charset="0"/>
              </a:rPr>
              <a:t>in 2014-15</a:t>
            </a:r>
            <a:endParaRPr lang="en-GB" sz="3692" b="1"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1704587" y="5627994"/>
            <a:ext cx="6037594" cy="433196"/>
          </a:xfrm>
          <a:prstGeom prst="rect">
            <a:avLst/>
          </a:prstGeom>
          <a:solidFill>
            <a:srgbClr val="FFFFFF"/>
          </a:solidFill>
          <a:ln w="28575">
            <a:solidFill>
              <a:srgbClr val="002060"/>
            </a:solidFill>
          </a:ln>
        </p:spPr>
        <p:txBody>
          <a:bodyPr wrap="square" rtlCol="0">
            <a:spAutoFit/>
          </a:bodyPr>
          <a:lstStyle/>
          <a:p>
            <a:pPr algn="ctr" defTabSz="844083"/>
            <a:r>
              <a:rPr lang="en-GB" sz="2215" b="1" dirty="0">
                <a:solidFill>
                  <a:srgbClr val="002060"/>
                </a:solidFill>
              </a:rPr>
              <a:t>No WPV Reported in Africa or Middle East</a:t>
            </a:r>
          </a:p>
        </p:txBody>
      </p:sp>
      <p:grpSp>
        <p:nvGrpSpPr>
          <p:cNvPr id="7" name="Group 6"/>
          <p:cNvGrpSpPr/>
          <p:nvPr/>
        </p:nvGrpSpPr>
        <p:grpSpPr>
          <a:xfrm>
            <a:off x="1846774" y="1169057"/>
            <a:ext cx="4045425" cy="930565"/>
            <a:chOff x="2221668" y="1484784"/>
            <a:chExt cx="4382544" cy="1008112"/>
          </a:xfrm>
        </p:grpSpPr>
        <p:sp>
          <p:nvSpPr>
            <p:cNvPr id="8" name="TextBox 7"/>
            <p:cNvSpPr txBox="1"/>
            <p:nvPr/>
          </p:nvSpPr>
          <p:spPr>
            <a:xfrm>
              <a:off x="2221668" y="1556792"/>
              <a:ext cx="2921286" cy="931297"/>
            </a:xfrm>
            <a:prstGeom prst="rect">
              <a:avLst/>
            </a:prstGeom>
            <a:solidFill>
              <a:srgbClr val="FFFFFF"/>
            </a:solidFill>
            <a:ln w="28575">
              <a:solidFill>
                <a:srgbClr val="C00000"/>
              </a:solidFill>
            </a:ln>
          </p:spPr>
          <p:txBody>
            <a:bodyPr wrap="none" rtlCol="0">
              <a:spAutoFit/>
            </a:bodyPr>
            <a:lstStyle/>
            <a:p>
              <a:pPr defTabSz="844083" eaLnBrk="0" fontAlgn="base" hangingPunct="0">
                <a:spcBef>
                  <a:spcPct val="0"/>
                </a:spcBef>
                <a:spcAft>
                  <a:spcPct val="0"/>
                </a:spcAft>
                <a:defRPr/>
              </a:pPr>
              <a:r>
                <a:rPr lang="en-GB" sz="1662" b="1" kern="0" dirty="0">
                  <a:solidFill>
                    <a:srgbClr val="C00000"/>
                  </a:solidFill>
                </a:rPr>
                <a:t>Last Case Iraq, 7 April, 2014</a:t>
              </a:r>
            </a:p>
            <a:p>
              <a:pPr defTabSz="844083" eaLnBrk="0" fontAlgn="base" hangingPunct="0">
                <a:spcBef>
                  <a:spcPct val="0"/>
                </a:spcBef>
                <a:spcAft>
                  <a:spcPct val="0"/>
                </a:spcAft>
                <a:defRPr/>
              </a:pPr>
              <a:r>
                <a:rPr lang="en-GB" sz="1662" b="1" kern="0" dirty="0">
                  <a:solidFill>
                    <a:srgbClr val="C00000"/>
                  </a:solidFill>
                </a:rPr>
                <a:t>Syria: 21 Jan, 2014</a:t>
              </a:r>
            </a:p>
            <a:p>
              <a:pPr defTabSz="844083" eaLnBrk="0" fontAlgn="base" hangingPunct="0">
                <a:spcBef>
                  <a:spcPct val="0"/>
                </a:spcBef>
                <a:spcAft>
                  <a:spcPct val="0"/>
                </a:spcAft>
                <a:defRPr/>
              </a:pPr>
              <a:r>
                <a:rPr lang="en-GB" sz="1662" b="1" kern="0" dirty="0">
                  <a:solidFill>
                    <a:srgbClr val="C00000"/>
                  </a:solidFill>
                </a:rPr>
                <a:t>Israel (</a:t>
              </a:r>
              <a:r>
                <a:rPr lang="en-GB" sz="1662" b="1" kern="0" dirty="0" err="1">
                  <a:solidFill>
                    <a:srgbClr val="C00000"/>
                  </a:solidFill>
                </a:rPr>
                <a:t>Env</a:t>
              </a:r>
              <a:r>
                <a:rPr lang="en-GB" sz="1662" b="1" kern="0" dirty="0">
                  <a:solidFill>
                    <a:srgbClr val="C00000"/>
                  </a:solidFill>
                </a:rPr>
                <a:t>.): 30 March, 2014</a:t>
              </a:r>
            </a:p>
          </p:txBody>
        </p:sp>
        <p:sp>
          <p:nvSpPr>
            <p:cNvPr id="9" name="Oval 8"/>
            <p:cNvSpPr/>
            <p:nvPr/>
          </p:nvSpPr>
          <p:spPr>
            <a:xfrm>
              <a:off x="5390020" y="1484784"/>
              <a:ext cx="1214192" cy="1008112"/>
            </a:xfrm>
            <a:prstGeom prst="ellipse">
              <a:avLst/>
            </a:prstGeom>
            <a:solidFill>
              <a:srgbClr val="C00000">
                <a:alpha val="16078"/>
              </a:srgbClr>
            </a:solidFill>
            <a:ln w="28575" cap="flat" cmpd="sng" algn="ctr">
              <a:solidFill>
                <a:srgbClr val="C00000"/>
              </a:solidFill>
              <a:prstDash val="solid"/>
            </a:ln>
            <a:effectLst/>
          </p:spPr>
          <p:txBody>
            <a:bodyPr rtlCol="0" anchor="ctr"/>
            <a:lstStyle/>
            <a:p>
              <a:pPr algn="ctr" defTabSz="844083" eaLnBrk="0" fontAlgn="base" hangingPunct="0">
                <a:spcBef>
                  <a:spcPct val="0"/>
                </a:spcBef>
                <a:spcAft>
                  <a:spcPct val="0"/>
                </a:spcAft>
                <a:defRPr/>
              </a:pPr>
              <a:endParaRPr lang="en-GB" sz="1662" kern="0">
                <a:solidFill>
                  <a:srgbClr val="FFFFFF"/>
                </a:solidFill>
                <a:latin typeface="Arial"/>
                <a:cs typeface="Arial"/>
              </a:endParaRPr>
            </a:p>
          </p:txBody>
        </p:sp>
        <p:cxnSp>
          <p:nvCxnSpPr>
            <p:cNvPr id="10" name="Straight Connector 9"/>
            <p:cNvCxnSpPr/>
            <p:nvPr/>
          </p:nvCxnSpPr>
          <p:spPr>
            <a:xfrm rot="5400000">
              <a:off x="5209129" y="1807950"/>
              <a:ext cx="0" cy="361781"/>
            </a:xfrm>
            <a:prstGeom prst="line">
              <a:avLst/>
            </a:prstGeom>
            <a:noFill/>
            <a:ln w="28575" cap="flat" cmpd="sng" algn="ctr">
              <a:solidFill>
                <a:srgbClr val="C00000"/>
              </a:solidFill>
              <a:prstDash val="solid"/>
            </a:ln>
            <a:effectLst/>
          </p:spPr>
        </p:cxnSp>
      </p:grpSp>
      <p:grpSp>
        <p:nvGrpSpPr>
          <p:cNvPr id="11" name="Group 10"/>
          <p:cNvGrpSpPr/>
          <p:nvPr/>
        </p:nvGrpSpPr>
        <p:grpSpPr>
          <a:xfrm>
            <a:off x="4723384" y="2897248"/>
            <a:ext cx="3160985" cy="2200744"/>
            <a:chOff x="5101988" y="1340768"/>
            <a:chExt cx="3424400" cy="2384139"/>
          </a:xfrm>
        </p:grpSpPr>
        <p:sp>
          <p:nvSpPr>
            <p:cNvPr id="12" name="TextBox 11"/>
            <p:cNvSpPr txBox="1"/>
            <p:nvPr/>
          </p:nvSpPr>
          <p:spPr>
            <a:xfrm>
              <a:off x="5101988" y="3070701"/>
              <a:ext cx="3424400" cy="654206"/>
            </a:xfrm>
            <a:prstGeom prst="rect">
              <a:avLst/>
            </a:prstGeom>
            <a:solidFill>
              <a:srgbClr val="FFFFFF"/>
            </a:solidFill>
            <a:ln w="28575">
              <a:solidFill>
                <a:srgbClr val="C00000"/>
              </a:solidFill>
            </a:ln>
          </p:spPr>
          <p:txBody>
            <a:bodyPr wrap="square" rtlCol="0">
              <a:spAutoFit/>
            </a:bodyPr>
            <a:lstStyle/>
            <a:p>
              <a:pPr defTabSz="844083" eaLnBrk="0" fontAlgn="base" hangingPunct="0">
                <a:spcBef>
                  <a:spcPct val="0"/>
                </a:spcBef>
                <a:spcAft>
                  <a:spcPct val="0"/>
                </a:spcAft>
                <a:defRPr/>
              </a:pPr>
              <a:r>
                <a:rPr lang="en-GB" sz="1662" b="1" kern="0" dirty="0">
                  <a:solidFill>
                    <a:srgbClr val="C00000"/>
                  </a:solidFill>
                </a:rPr>
                <a:t>Last Case Somalia, 11 Aug, 2014</a:t>
              </a:r>
            </a:p>
            <a:p>
              <a:pPr defTabSz="844083" eaLnBrk="0" fontAlgn="base" hangingPunct="0">
                <a:spcBef>
                  <a:spcPct val="0"/>
                </a:spcBef>
                <a:spcAft>
                  <a:spcPct val="0"/>
                </a:spcAft>
                <a:defRPr/>
              </a:pPr>
              <a:r>
                <a:rPr lang="en-GB" sz="1662" b="1" kern="0" dirty="0">
                  <a:solidFill>
                    <a:srgbClr val="C00000"/>
                  </a:solidFill>
                </a:rPr>
                <a:t>Ethiopia: 5 Jan, 2014</a:t>
              </a:r>
            </a:p>
          </p:txBody>
        </p:sp>
        <p:sp>
          <p:nvSpPr>
            <p:cNvPr id="13" name="Oval 12"/>
            <p:cNvSpPr/>
            <p:nvPr/>
          </p:nvSpPr>
          <p:spPr>
            <a:xfrm>
              <a:off x="5457056" y="1340768"/>
              <a:ext cx="1224136" cy="1224136"/>
            </a:xfrm>
            <a:prstGeom prst="ellipse">
              <a:avLst/>
            </a:prstGeom>
            <a:solidFill>
              <a:srgbClr val="C00000">
                <a:alpha val="16078"/>
              </a:srgbClr>
            </a:solidFill>
            <a:ln w="28575" cap="flat" cmpd="sng" algn="ctr">
              <a:solidFill>
                <a:srgbClr val="C00000"/>
              </a:solidFill>
              <a:prstDash val="solid"/>
            </a:ln>
            <a:effectLst/>
          </p:spPr>
          <p:txBody>
            <a:bodyPr rtlCol="0" anchor="ctr"/>
            <a:lstStyle/>
            <a:p>
              <a:pPr algn="ctr" defTabSz="844083" eaLnBrk="0" fontAlgn="base" hangingPunct="0">
                <a:spcBef>
                  <a:spcPct val="0"/>
                </a:spcBef>
                <a:spcAft>
                  <a:spcPct val="0"/>
                </a:spcAft>
                <a:defRPr/>
              </a:pPr>
              <a:endParaRPr lang="en-GB" sz="1662" kern="0">
                <a:solidFill>
                  <a:srgbClr val="FFFFFF"/>
                </a:solidFill>
                <a:latin typeface="Arial"/>
                <a:cs typeface="Arial"/>
              </a:endParaRPr>
            </a:p>
          </p:txBody>
        </p:sp>
        <p:cxnSp>
          <p:nvCxnSpPr>
            <p:cNvPr id="14" name="Straight Connector 13"/>
            <p:cNvCxnSpPr>
              <a:stCxn id="13" idx="4"/>
            </p:cNvCxnSpPr>
            <p:nvPr/>
          </p:nvCxnSpPr>
          <p:spPr>
            <a:xfrm>
              <a:off x="6069124" y="2564904"/>
              <a:ext cx="0" cy="505797"/>
            </a:xfrm>
            <a:prstGeom prst="line">
              <a:avLst/>
            </a:prstGeom>
            <a:noFill/>
            <a:ln w="28575" cap="flat" cmpd="sng" algn="ctr">
              <a:solidFill>
                <a:srgbClr val="C00000"/>
              </a:solidFill>
              <a:prstDash val="solid"/>
            </a:ln>
            <a:effectLst/>
          </p:spPr>
        </p:cxnSp>
      </p:grpSp>
      <p:grpSp>
        <p:nvGrpSpPr>
          <p:cNvPr id="15" name="Group 14"/>
          <p:cNvGrpSpPr/>
          <p:nvPr/>
        </p:nvGrpSpPr>
        <p:grpSpPr>
          <a:xfrm>
            <a:off x="938738" y="3430607"/>
            <a:ext cx="3300918" cy="1532841"/>
            <a:chOff x="3666252" y="1916832"/>
            <a:chExt cx="3575994" cy="1660578"/>
          </a:xfrm>
        </p:grpSpPr>
        <p:sp>
          <p:nvSpPr>
            <p:cNvPr id="16" name="TextBox 15"/>
            <p:cNvSpPr txBox="1"/>
            <p:nvPr/>
          </p:nvSpPr>
          <p:spPr>
            <a:xfrm>
              <a:off x="3666252" y="2923203"/>
              <a:ext cx="3575994" cy="654207"/>
            </a:xfrm>
            <a:prstGeom prst="rect">
              <a:avLst/>
            </a:prstGeom>
            <a:solidFill>
              <a:srgbClr val="FFFFFF"/>
            </a:solidFill>
            <a:ln w="28575">
              <a:solidFill>
                <a:srgbClr val="C00000"/>
              </a:solidFill>
            </a:ln>
          </p:spPr>
          <p:txBody>
            <a:bodyPr wrap="square" rtlCol="0">
              <a:spAutoFit/>
            </a:bodyPr>
            <a:lstStyle/>
            <a:p>
              <a:pPr defTabSz="844083" eaLnBrk="0" fontAlgn="base" hangingPunct="0">
                <a:spcBef>
                  <a:spcPct val="0"/>
                </a:spcBef>
                <a:spcAft>
                  <a:spcPct val="0"/>
                </a:spcAft>
                <a:defRPr/>
              </a:pPr>
              <a:r>
                <a:rPr lang="en-GB" sz="1662" b="1" kern="0" dirty="0">
                  <a:solidFill>
                    <a:srgbClr val="C00000"/>
                  </a:solidFill>
                </a:rPr>
                <a:t>Last Case Cameroon, 9 Jul, 2014</a:t>
              </a:r>
            </a:p>
            <a:p>
              <a:pPr defTabSz="844083" eaLnBrk="0" fontAlgn="base" hangingPunct="0">
                <a:spcBef>
                  <a:spcPct val="0"/>
                </a:spcBef>
                <a:spcAft>
                  <a:spcPct val="0"/>
                </a:spcAft>
                <a:defRPr/>
              </a:pPr>
              <a:r>
                <a:rPr lang="en-GB" sz="1662" b="1" kern="0" dirty="0">
                  <a:solidFill>
                    <a:srgbClr val="C00000"/>
                  </a:solidFill>
                </a:rPr>
                <a:t>Equatorial Guinea: 3 May, 2014</a:t>
              </a:r>
            </a:p>
          </p:txBody>
        </p:sp>
        <p:sp>
          <p:nvSpPr>
            <p:cNvPr id="17" name="Oval 16"/>
            <p:cNvSpPr/>
            <p:nvPr/>
          </p:nvSpPr>
          <p:spPr>
            <a:xfrm>
              <a:off x="5715068" y="1916832"/>
              <a:ext cx="735090" cy="648072"/>
            </a:xfrm>
            <a:prstGeom prst="ellipse">
              <a:avLst/>
            </a:prstGeom>
            <a:solidFill>
              <a:srgbClr val="C00000">
                <a:alpha val="16078"/>
              </a:srgbClr>
            </a:solidFill>
            <a:ln w="28575" cap="flat" cmpd="sng" algn="ctr">
              <a:solidFill>
                <a:srgbClr val="C00000"/>
              </a:solidFill>
              <a:prstDash val="solid"/>
            </a:ln>
            <a:effectLst/>
          </p:spPr>
          <p:txBody>
            <a:bodyPr rtlCol="0" anchor="ctr"/>
            <a:lstStyle/>
            <a:p>
              <a:pPr algn="ctr" defTabSz="844083" eaLnBrk="0" fontAlgn="base" hangingPunct="0">
                <a:spcBef>
                  <a:spcPct val="0"/>
                </a:spcBef>
                <a:spcAft>
                  <a:spcPct val="0"/>
                </a:spcAft>
                <a:defRPr/>
              </a:pPr>
              <a:endParaRPr lang="en-GB" sz="1662" kern="0">
                <a:solidFill>
                  <a:srgbClr val="FFFFFF"/>
                </a:solidFill>
                <a:latin typeface="Arial"/>
                <a:cs typeface="Arial"/>
              </a:endParaRPr>
            </a:p>
          </p:txBody>
        </p:sp>
        <p:cxnSp>
          <p:nvCxnSpPr>
            <p:cNvPr id="18" name="Straight Connector 17"/>
            <p:cNvCxnSpPr>
              <a:endCxn id="16" idx="0"/>
            </p:cNvCxnSpPr>
            <p:nvPr/>
          </p:nvCxnSpPr>
          <p:spPr>
            <a:xfrm flipH="1">
              <a:off x="5454249" y="2491155"/>
              <a:ext cx="357251" cy="432049"/>
            </a:xfrm>
            <a:prstGeom prst="line">
              <a:avLst/>
            </a:prstGeom>
            <a:noFill/>
            <a:ln w="28575" cap="flat" cmpd="sng" algn="ctr">
              <a:solidFill>
                <a:srgbClr val="C00000"/>
              </a:solidFill>
              <a:prstDash val="solid"/>
            </a:ln>
            <a:effectLst/>
          </p:spPr>
        </p:cxnSp>
      </p:grpSp>
      <p:sp>
        <p:nvSpPr>
          <p:cNvPr id="19" name="TextBox 18"/>
          <p:cNvSpPr txBox="1"/>
          <p:nvPr/>
        </p:nvSpPr>
        <p:spPr>
          <a:xfrm>
            <a:off x="384457" y="2356921"/>
            <a:ext cx="2996074" cy="348109"/>
          </a:xfrm>
          <a:prstGeom prst="rect">
            <a:avLst/>
          </a:prstGeom>
          <a:solidFill>
            <a:srgbClr val="FFFFFF"/>
          </a:solidFill>
          <a:ln w="28575">
            <a:solidFill>
              <a:srgbClr val="C00000"/>
            </a:solidFill>
          </a:ln>
        </p:spPr>
        <p:txBody>
          <a:bodyPr wrap="square" rtlCol="0">
            <a:spAutoFit/>
          </a:bodyPr>
          <a:lstStyle/>
          <a:p>
            <a:pPr defTabSz="844083" eaLnBrk="0" fontAlgn="base" hangingPunct="0">
              <a:spcBef>
                <a:spcPct val="0"/>
              </a:spcBef>
              <a:spcAft>
                <a:spcPct val="0"/>
              </a:spcAft>
            </a:pPr>
            <a:r>
              <a:rPr lang="en-GB" sz="1662" b="1" dirty="0">
                <a:solidFill>
                  <a:srgbClr val="C00000"/>
                </a:solidFill>
              </a:rPr>
              <a:t>Last Case Nigeria, 24 Jul, 2014</a:t>
            </a:r>
          </a:p>
        </p:txBody>
      </p:sp>
      <p:sp>
        <p:nvSpPr>
          <p:cNvPr id="20" name="Oval 19"/>
          <p:cNvSpPr/>
          <p:nvPr/>
        </p:nvSpPr>
        <p:spPr>
          <a:xfrm>
            <a:off x="2378526" y="2797545"/>
            <a:ext cx="752597" cy="764393"/>
          </a:xfrm>
          <a:prstGeom prst="ellipse">
            <a:avLst/>
          </a:prstGeom>
          <a:solidFill>
            <a:srgbClr val="C00000">
              <a:alpha val="16078"/>
            </a:srgbClr>
          </a:solidFill>
          <a:ln w="28575" cap="flat" cmpd="sng" algn="ctr">
            <a:solidFill>
              <a:srgbClr val="C00000"/>
            </a:solidFill>
            <a:prstDash val="solid"/>
          </a:ln>
          <a:effectLst/>
        </p:spPr>
        <p:txBody>
          <a:bodyPr rtlCol="0" anchor="ctr"/>
          <a:lstStyle/>
          <a:p>
            <a:pPr algn="ctr" defTabSz="844083" eaLnBrk="0" fontAlgn="base" hangingPunct="0">
              <a:spcBef>
                <a:spcPct val="0"/>
              </a:spcBef>
              <a:spcAft>
                <a:spcPct val="0"/>
              </a:spcAft>
              <a:defRPr/>
            </a:pPr>
            <a:endParaRPr lang="en-GB" sz="1662" kern="0">
              <a:solidFill>
                <a:srgbClr val="FFFFFF"/>
              </a:solidFill>
              <a:latin typeface="Arial"/>
              <a:cs typeface="Arial"/>
            </a:endParaRPr>
          </a:p>
        </p:txBody>
      </p:sp>
      <p:cxnSp>
        <p:nvCxnSpPr>
          <p:cNvPr id="21" name="Straight Connector 20"/>
          <p:cNvCxnSpPr>
            <a:endCxn id="20" idx="1"/>
          </p:cNvCxnSpPr>
          <p:nvPr/>
        </p:nvCxnSpPr>
        <p:spPr>
          <a:xfrm>
            <a:off x="2152613" y="2731102"/>
            <a:ext cx="336128" cy="178386"/>
          </a:xfrm>
          <a:prstGeom prst="line">
            <a:avLst/>
          </a:prstGeom>
          <a:noFill/>
          <a:ln w="28575" cap="flat" cmpd="sng" algn="ctr">
            <a:solidFill>
              <a:srgbClr val="C00000"/>
            </a:solidFill>
            <a:prstDash val="solid"/>
          </a:ln>
          <a:effectLst/>
        </p:spPr>
      </p:cxnSp>
      <p:sp>
        <p:nvSpPr>
          <p:cNvPr id="22" name="Rounded Rectangle 21"/>
          <p:cNvSpPr/>
          <p:nvPr/>
        </p:nvSpPr>
        <p:spPr>
          <a:xfrm>
            <a:off x="199416" y="304962"/>
            <a:ext cx="8693064" cy="731158"/>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a:solidFill>
                <a:prstClr val="white"/>
              </a:solidFill>
            </a:endParaRPr>
          </a:p>
        </p:txBody>
      </p:sp>
    </p:spTree>
    <p:extLst>
      <p:ext uri="{BB962C8B-B14F-4D97-AF65-F5344CB8AC3E}">
        <p14:creationId xmlns:p14="http://schemas.microsoft.com/office/powerpoint/2010/main" val="245821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3750"/>
            <a:ext cx="9144000" cy="452369"/>
          </a:xfrm>
        </p:spPr>
        <p:txBody>
          <a:bodyPr>
            <a:normAutofit fontScale="90000"/>
          </a:bodyPr>
          <a:lstStyle/>
          <a:p>
            <a:r>
              <a:rPr lang="en-GB" sz="3692" dirty="0">
                <a:solidFill>
                  <a:schemeClr val="bg1"/>
                </a:solidFill>
              </a:rPr>
              <a:t>International exportation of poliovirus in 2014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497497"/>
            <a:ext cx="871728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13"/>
          <p:cNvSpPr/>
          <p:nvPr/>
        </p:nvSpPr>
        <p:spPr>
          <a:xfrm>
            <a:off x="2473642" y="3817629"/>
            <a:ext cx="2694511" cy="1064633"/>
          </a:xfrm>
          <a:custGeom>
            <a:avLst/>
            <a:gdLst>
              <a:gd name="connsiteX0" fmla="*/ 2123523 w 2123523"/>
              <a:gd name="connsiteY0" fmla="*/ 0 h 680132"/>
              <a:gd name="connsiteX1" fmla="*/ 1284694 w 2123523"/>
              <a:gd name="connsiteY1" fmla="*/ 559219 h 680132"/>
              <a:gd name="connsiteX2" fmla="*/ 0 w 2123523"/>
              <a:gd name="connsiteY2" fmla="*/ 680132 h 680132"/>
            </a:gdLst>
            <a:ahLst/>
            <a:cxnLst>
              <a:cxn ang="0">
                <a:pos x="connsiteX0" y="connsiteY0"/>
              </a:cxn>
              <a:cxn ang="0">
                <a:pos x="connsiteX1" y="connsiteY1"/>
              </a:cxn>
              <a:cxn ang="0">
                <a:pos x="connsiteX2" y="connsiteY2"/>
              </a:cxn>
            </a:cxnLst>
            <a:rect l="l" t="t" r="r" b="b"/>
            <a:pathLst>
              <a:path w="2123523" h="680132">
                <a:moveTo>
                  <a:pt x="2123523" y="0"/>
                </a:moveTo>
                <a:cubicBezTo>
                  <a:pt x="1881068" y="222932"/>
                  <a:pt x="1638614" y="445864"/>
                  <a:pt x="1284694" y="559219"/>
                </a:cubicBezTo>
                <a:cubicBezTo>
                  <a:pt x="930773" y="672574"/>
                  <a:pt x="465386" y="676353"/>
                  <a:pt x="0" y="680132"/>
                </a:cubicBezTo>
              </a:path>
            </a:pathLst>
          </a:custGeom>
          <a:noFill/>
          <a:ln w="254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23" name="Oval 22"/>
          <p:cNvSpPr/>
          <p:nvPr/>
        </p:nvSpPr>
        <p:spPr>
          <a:xfrm>
            <a:off x="2098282" y="4508451"/>
            <a:ext cx="691770" cy="6385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13" name="Freeform 12"/>
          <p:cNvSpPr/>
          <p:nvPr/>
        </p:nvSpPr>
        <p:spPr>
          <a:xfrm>
            <a:off x="5244218" y="3590922"/>
            <a:ext cx="155124" cy="177029"/>
          </a:xfrm>
          <a:custGeom>
            <a:avLst/>
            <a:gdLst>
              <a:gd name="connsiteX0" fmla="*/ 122252 w 122252"/>
              <a:gd name="connsiteY0" fmla="*/ 0 h 151141"/>
              <a:gd name="connsiteX1" fmla="*/ 46682 w 122252"/>
              <a:gd name="connsiteY1" fmla="*/ 128469 h 151141"/>
              <a:gd name="connsiteX2" fmla="*/ 1340 w 122252"/>
              <a:gd name="connsiteY2" fmla="*/ 105798 h 151141"/>
              <a:gd name="connsiteX3" fmla="*/ 16454 w 122252"/>
              <a:gd name="connsiteY3" fmla="*/ 151141 h 151141"/>
            </a:gdLst>
            <a:ahLst/>
            <a:cxnLst>
              <a:cxn ang="0">
                <a:pos x="connsiteX0" y="connsiteY0"/>
              </a:cxn>
              <a:cxn ang="0">
                <a:pos x="connsiteX1" y="connsiteY1"/>
              </a:cxn>
              <a:cxn ang="0">
                <a:pos x="connsiteX2" y="connsiteY2"/>
              </a:cxn>
              <a:cxn ang="0">
                <a:pos x="connsiteX3" y="connsiteY3"/>
              </a:cxn>
            </a:cxnLst>
            <a:rect l="l" t="t" r="r" b="b"/>
            <a:pathLst>
              <a:path w="122252" h="151141">
                <a:moveTo>
                  <a:pt x="122252" y="0"/>
                </a:moveTo>
                <a:cubicBezTo>
                  <a:pt x="94543" y="55418"/>
                  <a:pt x="66834" y="110836"/>
                  <a:pt x="46682" y="128469"/>
                </a:cubicBezTo>
                <a:cubicBezTo>
                  <a:pt x="26530" y="146102"/>
                  <a:pt x="6378" y="102019"/>
                  <a:pt x="1340" y="105798"/>
                </a:cubicBezTo>
                <a:cubicBezTo>
                  <a:pt x="-3698" y="109577"/>
                  <a:pt x="6378" y="130359"/>
                  <a:pt x="16454" y="151141"/>
                </a:cubicBezTo>
              </a:path>
            </a:pathLst>
          </a:custGeom>
          <a:noFill/>
          <a:ln w="34925">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15" name="Freeform 14"/>
          <p:cNvSpPr/>
          <p:nvPr/>
        </p:nvSpPr>
        <p:spPr>
          <a:xfrm>
            <a:off x="6817464" y="2070988"/>
            <a:ext cx="239724" cy="84919"/>
          </a:xfrm>
          <a:custGeom>
            <a:avLst/>
            <a:gdLst>
              <a:gd name="connsiteX0" fmla="*/ 0 w 188925"/>
              <a:gd name="connsiteY0" fmla="*/ 12045 h 72501"/>
              <a:gd name="connsiteX1" fmla="*/ 136026 w 188925"/>
              <a:gd name="connsiteY1" fmla="*/ 4488 h 72501"/>
              <a:gd name="connsiteX2" fmla="*/ 188925 w 188925"/>
              <a:gd name="connsiteY2" fmla="*/ 72501 h 72501"/>
            </a:gdLst>
            <a:ahLst/>
            <a:cxnLst>
              <a:cxn ang="0">
                <a:pos x="connsiteX0" y="connsiteY0"/>
              </a:cxn>
              <a:cxn ang="0">
                <a:pos x="connsiteX1" y="connsiteY1"/>
              </a:cxn>
              <a:cxn ang="0">
                <a:pos x="connsiteX2" y="connsiteY2"/>
              </a:cxn>
            </a:cxnLst>
            <a:rect l="l" t="t" r="r" b="b"/>
            <a:pathLst>
              <a:path w="188925" h="72501">
                <a:moveTo>
                  <a:pt x="0" y="12045"/>
                </a:moveTo>
                <a:cubicBezTo>
                  <a:pt x="52269" y="3228"/>
                  <a:pt x="104539" y="-5588"/>
                  <a:pt x="136026" y="4488"/>
                </a:cubicBezTo>
                <a:cubicBezTo>
                  <a:pt x="167514" y="14564"/>
                  <a:pt x="178219" y="43532"/>
                  <a:pt x="188925" y="72501"/>
                </a:cubicBezTo>
              </a:path>
            </a:pathLst>
          </a:custGeom>
          <a:noFill/>
          <a:ln w="254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19" name="Oval 18"/>
          <p:cNvSpPr/>
          <p:nvPr/>
        </p:nvSpPr>
        <p:spPr>
          <a:xfrm>
            <a:off x="4982885" y="3408300"/>
            <a:ext cx="587456" cy="5422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24" name="Oval 23"/>
          <p:cNvSpPr/>
          <p:nvPr/>
        </p:nvSpPr>
        <p:spPr>
          <a:xfrm>
            <a:off x="6588223" y="1813046"/>
            <a:ext cx="646202" cy="5422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25" name="Oval 24"/>
          <p:cNvSpPr/>
          <p:nvPr/>
        </p:nvSpPr>
        <p:spPr>
          <a:xfrm>
            <a:off x="8005024" y="1902430"/>
            <a:ext cx="710823" cy="65614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4" name="Freeform 3"/>
          <p:cNvSpPr/>
          <p:nvPr/>
        </p:nvSpPr>
        <p:spPr>
          <a:xfrm rot="18920595">
            <a:off x="8331420" y="2022232"/>
            <a:ext cx="75841" cy="446434"/>
          </a:xfrm>
          <a:custGeom>
            <a:avLst/>
            <a:gdLst>
              <a:gd name="connsiteX0" fmla="*/ 113435 w 113435"/>
              <a:gd name="connsiteY0" fmla="*/ 184195 h 184195"/>
              <a:gd name="connsiteX1" fmla="*/ 1602 w 113435"/>
              <a:gd name="connsiteY1" fmla="*/ 101965 h 184195"/>
              <a:gd name="connsiteX2" fmla="*/ 44362 w 113435"/>
              <a:gd name="connsiteY2" fmla="*/ 0 h 184195"/>
              <a:gd name="connsiteX3" fmla="*/ 44362 w 113435"/>
              <a:gd name="connsiteY3" fmla="*/ 0 h 184195"/>
            </a:gdLst>
            <a:ahLst/>
            <a:cxnLst>
              <a:cxn ang="0">
                <a:pos x="connsiteX0" y="connsiteY0"/>
              </a:cxn>
              <a:cxn ang="0">
                <a:pos x="connsiteX1" y="connsiteY1"/>
              </a:cxn>
              <a:cxn ang="0">
                <a:pos x="connsiteX2" y="connsiteY2"/>
              </a:cxn>
              <a:cxn ang="0">
                <a:pos x="connsiteX3" y="connsiteY3"/>
              </a:cxn>
            </a:cxnLst>
            <a:rect l="l" t="t" r="r" b="b"/>
            <a:pathLst>
              <a:path w="113435" h="184195">
                <a:moveTo>
                  <a:pt x="113435" y="184195"/>
                </a:moveTo>
                <a:cubicBezTo>
                  <a:pt x="63274" y="158429"/>
                  <a:pt x="13114" y="132664"/>
                  <a:pt x="1602" y="101965"/>
                </a:cubicBezTo>
                <a:cubicBezTo>
                  <a:pt x="-9910" y="71266"/>
                  <a:pt x="44362" y="0"/>
                  <a:pt x="44362" y="0"/>
                </a:cubicBezTo>
                <a:lnTo>
                  <a:pt x="44362" y="0"/>
                </a:lnTo>
              </a:path>
            </a:pathLst>
          </a:custGeom>
          <a:noFill/>
          <a:ln w="85725">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5" name="TextBox 4"/>
          <p:cNvSpPr txBox="1"/>
          <p:nvPr/>
        </p:nvSpPr>
        <p:spPr>
          <a:xfrm>
            <a:off x="1907704" y="5547429"/>
            <a:ext cx="1152128" cy="348109"/>
          </a:xfrm>
          <a:prstGeom prst="rect">
            <a:avLst/>
          </a:prstGeom>
          <a:solidFill>
            <a:schemeClr val="accent2">
              <a:lumMod val="20000"/>
              <a:lumOff val="80000"/>
            </a:schemeClr>
          </a:solidFill>
          <a:ln w="28575">
            <a:solidFill>
              <a:srgbClr val="C00000"/>
            </a:solidFill>
          </a:ln>
        </p:spPr>
        <p:txBody>
          <a:bodyPr wrap="square" rtlCol="0">
            <a:spAutoFit/>
          </a:bodyPr>
          <a:lstStyle/>
          <a:p>
            <a:pPr algn="ctr"/>
            <a:r>
              <a:rPr lang="en-GB" sz="1662" dirty="0">
                <a:solidFill>
                  <a:prstClr val="black"/>
                </a:solidFill>
              </a:rPr>
              <a:t>March</a:t>
            </a:r>
          </a:p>
        </p:txBody>
      </p:sp>
      <p:cxnSp>
        <p:nvCxnSpPr>
          <p:cNvPr id="9" name="Straight Connector 8"/>
          <p:cNvCxnSpPr/>
          <p:nvPr/>
        </p:nvCxnSpPr>
        <p:spPr>
          <a:xfrm>
            <a:off x="2473647" y="5147014"/>
            <a:ext cx="10125" cy="4004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88026" y="4350988"/>
            <a:ext cx="1152128" cy="348109"/>
          </a:xfrm>
          <a:prstGeom prst="rect">
            <a:avLst/>
          </a:prstGeom>
          <a:solidFill>
            <a:schemeClr val="accent2">
              <a:lumMod val="20000"/>
              <a:lumOff val="80000"/>
            </a:schemeClr>
          </a:solidFill>
          <a:ln w="28575">
            <a:solidFill>
              <a:srgbClr val="C00000"/>
            </a:solidFill>
          </a:ln>
        </p:spPr>
        <p:txBody>
          <a:bodyPr wrap="square" rtlCol="0">
            <a:spAutoFit/>
          </a:bodyPr>
          <a:lstStyle/>
          <a:p>
            <a:pPr algn="ctr"/>
            <a:r>
              <a:rPr lang="en-GB" sz="1662" dirty="0">
                <a:solidFill>
                  <a:prstClr val="black"/>
                </a:solidFill>
              </a:rPr>
              <a:t>March </a:t>
            </a:r>
          </a:p>
        </p:txBody>
      </p:sp>
      <p:cxnSp>
        <p:nvCxnSpPr>
          <p:cNvPr id="27" name="Straight Connector 26"/>
          <p:cNvCxnSpPr/>
          <p:nvPr/>
        </p:nvCxnSpPr>
        <p:spPr>
          <a:xfrm>
            <a:off x="5281959" y="3950573"/>
            <a:ext cx="10125" cy="4004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04050" y="1947923"/>
            <a:ext cx="1152128" cy="348109"/>
          </a:xfrm>
          <a:prstGeom prst="rect">
            <a:avLst/>
          </a:prstGeom>
          <a:solidFill>
            <a:schemeClr val="accent2">
              <a:lumMod val="20000"/>
              <a:lumOff val="80000"/>
            </a:schemeClr>
          </a:solidFill>
          <a:ln w="28575">
            <a:solidFill>
              <a:srgbClr val="C00000"/>
            </a:solidFill>
          </a:ln>
        </p:spPr>
        <p:txBody>
          <a:bodyPr wrap="square" rtlCol="0">
            <a:spAutoFit/>
          </a:bodyPr>
          <a:lstStyle/>
          <a:p>
            <a:pPr algn="ctr"/>
            <a:r>
              <a:rPr lang="en-GB" sz="1662" dirty="0">
                <a:solidFill>
                  <a:prstClr val="black"/>
                </a:solidFill>
              </a:rPr>
              <a:t>February </a:t>
            </a:r>
          </a:p>
        </p:txBody>
      </p:sp>
      <p:cxnSp>
        <p:nvCxnSpPr>
          <p:cNvPr id="29" name="Straight Connector 28"/>
          <p:cNvCxnSpPr/>
          <p:nvPr/>
        </p:nvCxnSpPr>
        <p:spPr>
          <a:xfrm flipH="1">
            <a:off x="6156176" y="2089441"/>
            <a:ext cx="432048" cy="121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40356" y="2955141"/>
            <a:ext cx="1224136" cy="1626984"/>
          </a:xfrm>
          <a:prstGeom prst="rect">
            <a:avLst/>
          </a:prstGeom>
          <a:solidFill>
            <a:schemeClr val="accent2">
              <a:lumMod val="20000"/>
              <a:lumOff val="80000"/>
            </a:schemeClr>
          </a:solidFill>
          <a:ln w="28575">
            <a:solidFill>
              <a:srgbClr val="C00000"/>
            </a:solidFill>
          </a:ln>
        </p:spPr>
        <p:txBody>
          <a:bodyPr wrap="square" rtlCol="0">
            <a:spAutoFit/>
          </a:bodyPr>
          <a:lstStyle/>
          <a:p>
            <a:pPr algn="ctr"/>
            <a:r>
              <a:rPr lang="en-GB" sz="1662" dirty="0">
                <a:solidFill>
                  <a:prstClr val="black"/>
                </a:solidFill>
              </a:rPr>
              <a:t>January</a:t>
            </a:r>
          </a:p>
          <a:p>
            <a:pPr algn="ctr"/>
            <a:r>
              <a:rPr lang="en-GB" sz="1662" dirty="0">
                <a:solidFill>
                  <a:prstClr val="black"/>
                </a:solidFill>
              </a:rPr>
              <a:t>April</a:t>
            </a:r>
          </a:p>
          <a:p>
            <a:pPr algn="ctr"/>
            <a:r>
              <a:rPr lang="en-GB" sz="1662" dirty="0">
                <a:solidFill>
                  <a:prstClr val="black"/>
                </a:solidFill>
              </a:rPr>
              <a:t>June</a:t>
            </a:r>
          </a:p>
          <a:p>
            <a:pPr algn="ctr"/>
            <a:r>
              <a:rPr lang="en-GB" sz="1662" dirty="0">
                <a:solidFill>
                  <a:prstClr val="black"/>
                </a:solidFill>
              </a:rPr>
              <a:t>August</a:t>
            </a:r>
          </a:p>
          <a:p>
            <a:pPr algn="ctr"/>
            <a:r>
              <a:rPr lang="en-GB" sz="1662" dirty="0">
                <a:solidFill>
                  <a:prstClr val="black"/>
                </a:solidFill>
              </a:rPr>
              <a:t>September</a:t>
            </a:r>
          </a:p>
          <a:p>
            <a:pPr algn="ctr"/>
            <a:r>
              <a:rPr lang="en-GB" sz="1662" dirty="0">
                <a:solidFill>
                  <a:prstClr val="black"/>
                </a:solidFill>
              </a:rPr>
              <a:t>October</a:t>
            </a:r>
          </a:p>
        </p:txBody>
      </p:sp>
      <p:cxnSp>
        <p:nvCxnSpPr>
          <p:cNvPr id="31" name="Straight Connector 30"/>
          <p:cNvCxnSpPr/>
          <p:nvPr/>
        </p:nvCxnSpPr>
        <p:spPr>
          <a:xfrm>
            <a:off x="8306295" y="2554726"/>
            <a:ext cx="10125" cy="4004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 Box 3"/>
          <p:cNvSpPr txBox="1">
            <a:spLocks noChangeArrowheads="1"/>
          </p:cNvSpPr>
          <p:nvPr/>
        </p:nvSpPr>
        <p:spPr bwMode="auto">
          <a:xfrm>
            <a:off x="121213" y="733294"/>
            <a:ext cx="8775579" cy="613002"/>
          </a:xfrm>
          <a:prstGeom prst="rect">
            <a:avLst/>
          </a:prstGeom>
          <a:noFill/>
          <a:extLst/>
        </p:spPr>
        <p:txBody>
          <a:bodyPr anchor="ct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dirty="0">
                <a:solidFill>
                  <a:srgbClr val="0000FF"/>
                </a:solidFill>
                <a:effectLst>
                  <a:outerShdw blurRad="38100" dist="38100" dir="2700000" algn="tl">
                    <a:srgbClr val="000000"/>
                  </a:outerShdw>
                </a:effectLst>
              </a:rPr>
              <a:t>International Spread of Polio, 2014</a:t>
            </a:r>
            <a:endParaRPr lang="en-US" sz="2800" b="1" dirty="0">
              <a:solidFill>
                <a:srgbClr val="0000FF"/>
              </a:solidFill>
              <a:effectLst>
                <a:outerShdw blurRad="38100" dist="38100" dir="2700000" algn="tl">
                  <a:srgbClr val="000000"/>
                </a:outerShdw>
              </a:effectLst>
            </a:endParaRPr>
          </a:p>
        </p:txBody>
      </p:sp>
      <p:sp>
        <p:nvSpPr>
          <p:cNvPr id="21" name="TextBox 1"/>
          <p:cNvSpPr txBox="1">
            <a:spLocks noChangeArrowheads="1"/>
          </p:cNvSpPr>
          <p:nvPr/>
        </p:nvSpPr>
        <p:spPr bwMode="auto">
          <a:xfrm>
            <a:off x="3152337" y="5953852"/>
            <a:ext cx="2954337" cy="784225"/>
          </a:xfrm>
          <a:prstGeom prst="rect">
            <a:avLst/>
          </a:prstGeom>
          <a:solidFill>
            <a:schemeClr val="bg1"/>
          </a:solidFill>
          <a:ln w="9525">
            <a:solidFill>
              <a:schemeClr val="tx1"/>
            </a:solidFill>
            <a:miter lim="800000"/>
            <a:headEnd/>
            <a:tailEnd/>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US" sz="2000" b="1" dirty="0">
                <a:solidFill>
                  <a:srgbClr val="C00000"/>
                </a:solidFill>
                <a:latin typeface="Calibri" pitchFamily="34" charset="0"/>
              </a:rPr>
              <a:t>Iraq, Eq. Guinea</a:t>
            </a:r>
          </a:p>
          <a:p>
            <a:pPr eaLnBrk="1" hangingPunct="1">
              <a:spcBef>
                <a:spcPts val="600"/>
              </a:spcBef>
              <a:buFont typeface="Arial" charset="0"/>
              <a:buChar char="•"/>
            </a:pPr>
            <a:r>
              <a:rPr lang="en-US" sz="2000" b="1" dirty="0">
                <a:solidFill>
                  <a:srgbClr val="C00000"/>
                </a:solidFill>
                <a:latin typeface="Calibri" pitchFamily="34" charset="0"/>
              </a:rPr>
              <a:t>PAK to AFG</a:t>
            </a:r>
          </a:p>
        </p:txBody>
      </p:sp>
      <p:pic>
        <p:nvPicPr>
          <p:cNvPr id="22" name="Picture 3"/>
          <p:cNvPicPr>
            <a:picLocks noChangeAspect="1" noChangeArrowheads="1"/>
          </p:cNvPicPr>
          <p:nvPr/>
        </p:nvPicPr>
        <p:blipFill>
          <a:blip r:embed="rId3"/>
          <a:srcRect/>
          <a:stretch>
            <a:fillRect/>
          </a:stretch>
        </p:blipFill>
        <p:spPr bwMode="auto">
          <a:xfrm>
            <a:off x="6663179" y="5127558"/>
            <a:ext cx="2233613" cy="1652587"/>
          </a:xfrm>
          <a:prstGeom prst="rect">
            <a:avLst/>
          </a:prstGeom>
          <a:solidFill>
            <a:schemeClr val="bg1"/>
          </a:solidFill>
          <a:ln>
            <a:solidFill>
              <a:schemeClr val="tx1"/>
            </a:solidFill>
          </a:ln>
          <a:effectLst>
            <a:outerShdw blurRad="50800" dist="50800" dir="5400000" algn="ctr" rotWithShape="0">
              <a:srgbClr val="000000">
                <a:alpha val="99000"/>
              </a:srgbClr>
            </a:outerShdw>
          </a:effectLst>
          <a:extLst/>
        </p:spPr>
      </p:pic>
      <p:sp>
        <p:nvSpPr>
          <p:cNvPr id="32" name="Text Box 3"/>
          <p:cNvSpPr txBox="1">
            <a:spLocks noChangeArrowheads="1"/>
          </p:cNvSpPr>
          <p:nvPr/>
        </p:nvSpPr>
        <p:spPr bwMode="auto">
          <a:xfrm>
            <a:off x="121212" y="-44557"/>
            <a:ext cx="9022788" cy="613002"/>
          </a:xfrm>
          <a:prstGeom prst="rect">
            <a:avLst/>
          </a:prstGeom>
          <a:solidFill>
            <a:srgbClr val="7030A0"/>
          </a:solidFill>
          <a:extLst/>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4800" b="1" dirty="0" smtClean="0">
                <a:solidFill>
                  <a:prstClr val="white"/>
                </a:solidFill>
                <a:effectLst>
                  <a:outerShdw blurRad="38100" dist="38100" dir="2700000" algn="tl">
                    <a:srgbClr val="000000"/>
                  </a:outerShdw>
                </a:effectLst>
                <a:latin typeface="Calibri"/>
              </a:rPr>
              <a:t>But the Risk Remains……</a:t>
            </a:r>
            <a:endParaRPr lang="en-US" sz="4800" b="1" dirty="0">
              <a:solidFill>
                <a:prstClr val="white"/>
              </a:solidFill>
              <a:effectLst>
                <a:outerShdw blurRad="38100" dist="38100" dir="2700000" algn="tl">
                  <a:srgbClr val="000000"/>
                </a:outerShdw>
              </a:effectLst>
              <a:latin typeface="Calibri"/>
            </a:endParaRPr>
          </a:p>
        </p:txBody>
      </p:sp>
    </p:spTree>
    <p:extLst>
      <p:ext uri="{BB962C8B-B14F-4D97-AF65-F5344CB8AC3E}">
        <p14:creationId xmlns:p14="http://schemas.microsoft.com/office/powerpoint/2010/main" val="976055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13" grpId="0" animBg="1"/>
      <p:bldP spid="15" grpId="0" animBg="1"/>
      <p:bldP spid="19" grpId="0" animBg="1"/>
      <p:bldP spid="24" grpId="0" animBg="1"/>
      <p:bldP spid="25" grpId="0" animBg="1"/>
      <p:bldP spid="4" grpId="0" animBg="1"/>
      <p:bldP spid="5" grpId="0" animBg="1"/>
      <p:bldP spid="26" grpId="0" animBg="1"/>
      <p:bldP spid="28"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7_Office Theme">
  <a:themeElements>
    <a:clrScheme name="Custom 1">
      <a:dk1>
        <a:srgbClr val="1B587C"/>
      </a:dk1>
      <a:lt1>
        <a:srgbClr val="323232"/>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Custom 1">
      <a:dk1>
        <a:srgbClr val="1B587C"/>
      </a:dk1>
      <a:lt1>
        <a:srgbClr val="323232"/>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Custom 1">
      <a:dk1>
        <a:srgbClr val="1B587C"/>
      </a:dk1>
      <a:lt1>
        <a:srgbClr val="323232"/>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Custom 1">
      <a:dk1>
        <a:srgbClr val="1B587C"/>
      </a:dk1>
      <a:lt1>
        <a:srgbClr val="323232"/>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2318</Words>
  <Application>Microsoft Office PowerPoint</Application>
  <PresentationFormat>On-screen Show (4:3)</PresentationFormat>
  <Paragraphs>413</Paragraphs>
  <Slides>52</Slides>
  <Notes>8</Notes>
  <HiddenSlides>2</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52</vt:i4>
      </vt:variant>
    </vt:vector>
  </HeadingPairs>
  <TitlesOfParts>
    <vt:vector size="63" baseType="lpstr">
      <vt:lpstr>7_Office Theme</vt:lpstr>
      <vt:lpstr>11_Office Theme</vt:lpstr>
      <vt:lpstr>1_Office Theme</vt:lpstr>
      <vt:lpstr>8_Office Theme</vt:lpstr>
      <vt:lpstr>2_Office Theme</vt:lpstr>
      <vt:lpstr>4_Office Theme</vt:lpstr>
      <vt:lpstr>3_Office Theme</vt:lpstr>
      <vt:lpstr>9_Office Theme</vt:lpstr>
      <vt:lpstr>think-cell Slide</vt:lpstr>
      <vt:lpstr>Worksheet</vt:lpstr>
      <vt:lpstr>Microsoft Excel 97-2003 Worksheet</vt:lpstr>
      <vt:lpstr>Polio Eradication Update and  The Polio End Game KACHCON - 2015   </vt:lpstr>
      <vt:lpstr>PowerPoint Presentation</vt:lpstr>
      <vt:lpstr>PowerPoint Presentation</vt:lpstr>
      <vt:lpstr>PowerPoint Presentation</vt:lpstr>
      <vt:lpstr>PowerPoint Presentation</vt:lpstr>
      <vt:lpstr>PowerPoint Presentation</vt:lpstr>
      <vt:lpstr>PowerPoint Presentation</vt:lpstr>
      <vt:lpstr>Wild Poliovirus Cases in 2014-15</vt:lpstr>
      <vt:lpstr>International exportation of poliovirus in 2014</vt:lpstr>
      <vt:lpstr>Situation of polio eradication in India</vt:lpstr>
      <vt:lpstr>Polio free status maintained for &gt;4 years</vt:lpstr>
      <vt:lpstr>Environmental surveillance confirms no WPV since January 2011 in the country</vt:lpstr>
      <vt:lpstr>PowerPoint Presentation</vt:lpstr>
      <vt:lpstr>PowerPoint Presentation</vt:lpstr>
      <vt:lpstr>India validated Maternal and Neonatal Tetanus Elimination in 2015  A Major Milestone achieved</vt:lpstr>
      <vt:lpstr>Full Immunization coverage</vt:lpstr>
      <vt:lpstr>Mission Indradhanush:  A new beginning for RI in 2015!!</vt:lpstr>
      <vt:lpstr>Mission Indradhanush (Rainbow): Reaching all children</vt:lpstr>
      <vt:lpstr>PowerPoint Presentation</vt:lpstr>
      <vt:lpstr>PowerPoint Presentation</vt:lpstr>
      <vt:lpstr>Strategy for Mission Indradhanush </vt:lpstr>
      <vt:lpstr>PowerPoint Presentation</vt:lpstr>
      <vt:lpstr>PowerPoint Presentation</vt:lpstr>
      <vt:lpstr>PowerPoint Presentation</vt:lpstr>
      <vt:lpstr>PowerPoint Presentation</vt:lpstr>
      <vt:lpstr>PowerPoint Presentation</vt:lpstr>
      <vt:lpstr>PowerPoint Presentation</vt:lpstr>
      <vt:lpstr>The out come of Phase 1  April to July 2015</vt:lpstr>
      <vt:lpstr>Polio Endgame</vt:lpstr>
      <vt:lpstr>PowerPoint Presentation</vt:lpstr>
      <vt:lpstr>PowerPoint Presentation</vt:lpstr>
      <vt:lpstr>PowerPoint Presentation</vt:lpstr>
      <vt:lpstr>Why is the Polio endgame needed? </vt:lpstr>
      <vt:lpstr>PowerPoint Presentation</vt:lpstr>
      <vt:lpstr>PowerPoint Presentation</vt:lpstr>
      <vt:lpstr>PowerPoint Presentation</vt:lpstr>
      <vt:lpstr>PowerPoint Presentation</vt:lpstr>
      <vt:lpstr>PowerPoint Presentation</vt:lpstr>
      <vt:lpstr>How does IPV help? </vt:lpstr>
      <vt:lpstr>How does IPV help? </vt:lpstr>
      <vt:lpstr>PowerPoint Presentation</vt:lpstr>
      <vt:lpstr>PowerPoint Presentation</vt:lpstr>
      <vt:lpstr>PowerPoint Presentation</vt:lpstr>
      <vt:lpstr>PowerPoint Presentation</vt:lpstr>
      <vt:lpstr>Early versus later IPV administration </vt:lpstr>
      <vt:lpstr>PowerPoint Presentation</vt:lpstr>
      <vt:lpstr>PowerPoint Presentation</vt:lpstr>
      <vt:lpstr>PowerPoint Presentation</vt:lpstr>
      <vt:lpstr>PowerPoint Presentation</vt:lpstr>
      <vt:lpstr>PowerPoint Presentation</vt:lpstr>
      <vt:lpstr>Summary – Polio End Game</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Eradication Update and  The End Game strategy</dc:title>
  <dc:creator>Subramanya BP</dc:creator>
  <cp:lastModifiedBy>Subramanya BP</cp:lastModifiedBy>
  <cp:revision>5</cp:revision>
  <dcterms:created xsi:type="dcterms:W3CDTF">2015-09-26T08:41:30Z</dcterms:created>
  <dcterms:modified xsi:type="dcterms:W3CDTF">2015-10-31T04:02:55Z</dcterms:modified>
</cp:coreProperties>
</file>